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71" r:id="rId7"/>
  </p:sldMasterIdLst>
  <p:notesMasterIdLst>
    <p:notesMasterId r:id="rId71"/>
  </p:notesMasterIdLst>
  <p:handoutMasterIdLst>
    <p:handoutMasterId r:id="rId72"/>
  </p:handoutMasterIdLst>
  <p:sldIdLst>
    <p:sldId id="1308" r:id="rId8"/>
    <p:sldId id="1249" r:id="rId9"/>
    <p:sldId id="1251" r:id="rId10"/>
    <p:sldId id="1309" r:id="rId11"/>
    <p:sldId id="1362" r:id="rId12"/>
    <p:sldId id="1363" r:id="rId13"/>
    <p:sldId id="1364" r:id="rId14"/>
    <p:sldId id="1310" r:id="rId15"/>
    <p:sldId id="1314" r:id="rId16"/>
    <p:sldId id="1311" r:id="rId17"/>
    <p:sldId id="1312" r:id="rId18"/>
    <p:sldId id="1313" r:id="rId19"/>
    <p:sldId id="1315" r:id="rId20"/>
    <p:sldId id="1365" r:id="rId21"/>
    <p:sldId id="1322" r:id="rId22"/>
    <p:sldId id="1366" r:id="rId23"/>
    <p:sldId id="1316" r:id="rId24"/>
    <p:sldId id="1318" r:id="rId25"/>
    <p:sldId id="1317" r:id="rId26"/>
    <p:sldId id="1319" r:id="rId27"/>
    <p:sldId id="1367" r:id="rId28"/>
    <p:sldId id="1320" r:id="rId29"/>
    <p:sldId id="1321" r:id="rId30"/>
    <p:sldId id="1323" r:id="rId31"/>
    <p:sldId id="1324" r:id="rId32"/>
    <p:sldId id="1368" r:id="rId33"/>
    <p:sldId id="1325" r:id="rId34"/>
    <p:sldId id="1353" r:id="rId35"/>
    <p:sldId id="1369" r:id="rId36"/>
    <p:sldId id="1370" r:id="rId37"/>
    <p:sldId id="1359" r:id="rId38"/>
    <p:sldId id="1326" r:id="rId39"/>
    <p:sldId id="1328" r:id="rId40"/>
    <p:sldId id="1329" r:id="rId41"/>
    <p:sldId id="1330" r:id="rId42"/>
    <p:sldId id="1331" r:id="rId43"/>
    <p:sldId id="1332" r:id="rId44"/>
    <p:sldId id="1333" r:id="rId45"/>
    <p:sldId id="1334" r:id="rId46"/>
    <p:sldId id="1336" r:id="rId47"/>
    <p:sldId id="1337" r:id="rId48"/>
    <p:sldId id="1338" r:id="rId49"/>
    <p:sldId id="1339" r:id="rId50"/>
    <p:sldId id="1340" r:id="rId51"/>
    <p:sldId id="1341" r:id="rId52"/>
    <p:sldId id="1342" r:id="rId53"/>
    <p:sldId id="1343" r:id="rId54"/>
    <p:sldId id="1344" r:id="rId55"/>
    <p:sldId id="1345" r:id="rId56"/>
    <p:sldId id="1346" r:id="rId57"/>
    <p:sldId id="1347" r:id="rId58"/>
    <p:sldId id="1348" r:id="rId59"/>
    <p:sldId id="1349" r:id="rId60"/>
    <p:sldId id="1350" r:id="rId61"/>
    <p:sldId id="1351" r:id="rId62"/>
    <p:sldId id="1352" r:id="rId63"/>
    <p:sldId id="1354" r:id="rId64"/>
    <p:sldId id="1355" r:id="rId65"/>
    <p:sldId id="1356" r:id="rId66"/>
    <p:sldId id="1357" r:id="rId67"/>
    <p:sldId id="1358" r:id="rId68"/>
    <p:sldId id="1360" r:id="rId69"/>
    <p:sldId id="1248" r:id="rId7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 id="1309"/>
            <p14:sldId id="1362"/>
            <p14:sldId id="1363"/>
            <p14:sldId id="1364"/>
            <p14:sldId id="1310"/>
            <p14:sldId id="1314"/>
            <p14:sldId id="1311"/>
            <p14:sldId id="1312"/>
            <p14:sldId id="1313"/>
            <p14:sldId id="1315"/>
            <p14:sldId id="1365"/>
            <p14:sldId id="1322"/>
            <p14:sldId id="1366"/>
            <p14:sldId id="1316"/>
            <p14:sldId id="1318"/>
            <p14:sldId id="1317"/>
            <p14:sldId id="1319"/>
            <p14:sldId id="1367"/>
            <p14:sldId id="1320"/>
            <p14:sldId id="1321"/>
            <p14:sldId id="1323"/>
            <p14:sldId id="1324"/>
            <p14:sldId id="1368"/>
            <p14:sldId id="1325"/>
          </p14:sldIdLst>
        </p14:section>
        <p14:section name="Configure Azure" id="{6040499A-9F58-40F3-B031-620A2055843E}">
          <p14:sldIdLst>
            <p14:sldId id="1353"/>
            <p14:sldId id="1369"/>
            <p14:sldId id="1370"/>
            <p14:sldId id="1359"/>
            <p14:sldId id="1326"/>
            <p14:sldId id="1328"/>
            <p14:sldId id="1329"/>
            <p14:sldId id="1330"/>
            <p14:sldId id="1331"/>
            <p14:sldId id="1332"/>
            <p14:sldId id="1333"/>
            <p14:sldId id="1334"/>
            <p14:sldId id="1336"/>
            <p14:sldId id="1337"/>
            <p14:sldId id="1338"/>
            <p14:sldId id="1339"/>
            <p14:sldId id="1340"/>
            <p14:sldId id="1341"/>
            <p14:sldId id="1342"/>
            <p14:sldId id="1343"/>
            <p14:sldId id="1344"/>
            <p14:sldId id="1345"/>
            <p14:sldId id="1346"/>
            <p14:sldId id="1347"/>
            <p14:sldId id="1348"/>
            <p14:sldId id="1349"/>
            <p14:sldId id="1350"/>
            <p14:sldId id="1351"/>
            <p14:sldId id="1352"/>
            <p14:sldId id="1354"/>
            <p14:sldId id="1355"/>
            <p14:sldId id="1356"/>
            <p14:sldId id="1357"/>
            <p14:sldId id="1358"/>
            <p14:sldId id="1360"/>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78D7"/>
    <a:srgbClr val="FFFFFF"/>
    <a:srgbClr val="525252"/>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7" autoAdjust="0"/>
    <p:restoredTop sz="76489" autoAdjust="0"/>
  </p:normalViewPr>
  <p:slideViewPr>
    <p:cSldViewPr>
      <p:cViewPr varScale="1">
        <p:scale>
          <a:sx n="89" d="100"/>
          <a:sy n="89" d="100"/>
        </p:scale>
        <p:origin x="33" y="6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theme" Target="theme/theme1.xml"/><Relationship Id="rId7" Type="http://schemas.openxmlformats.org/officeDocument/2006/relationships/slideMaster" Target="slideMasters/slideMaster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5/25/2017 8:07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5/25/2017 8:07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5/25/2017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5/25/2017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5/25/2017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184842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5/25/2017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5/25/2017 8:07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525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5/25/2017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5/25/2017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5/25/2017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5/25/2017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5/25/2017 8:07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63</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5/25/2017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5/25/2017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5/25/2017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5/25/2017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5/25/2017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5/25/2017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254111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5/25/2017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647715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34389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842895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4212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8825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4333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41230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67958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096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175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23511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92870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9379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00140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479284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2796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553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7519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0630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74340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169999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3652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12037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52754397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21791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433363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194176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29662" y="233151"/>
            <a:ext cx="11375537" cy="664756"/>
          </a:xfrm>
          <a:prstGeom prst="rect">
            <a:avLst/>
          </a:prstGeom>
        </p:spPr>
        <p:txBody>
          <a:bodyPr vert="horz" wrap="square" lIns="0" tIns="0" rIns="0" bIns="0" rtlCol="0" anchor="t">
            <a:spAutoFit/>
          </a:bodyPr>
          <a:lstStyle/>
          <a:p>
            <a:r>
              <a:rPr lang="en-US" dirty="0"/>
              <a:t>Click to edit Master title style</a:t>
            </a:r>
          </a:p>
        </p:txBody>
      </p:sp>
      <p:sp>
        <p:nvSpPr>
          <p:cNvPr id="8" name="Content Placeholder 7"/>
          <p:cNvSpPr>
            <a:spLocks noGrp="1"/>
          </p:cNvSpPr>
          <p:nvPr>
            <p:ph sz="quarter" idx="10"/>
          </p:nvPr>
        </p:nvSpPr>
        <p:spPr>
          <a:xfrm>
            <a:off x="552068" y="1513863"/>
            <a:ext cx="11420033" cy="20928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Tree>
    <p:extLst>
      <p:ext uri="{BB962C8B-B14F-4D97-AF65-F5344CB8AC3E}">
        <p14:creationId xmlns:p14="http://schemas.microsoft.com/office/powerpoint/2010/main" val="10267760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image" Target="../media/image8.png"/><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theme" Target="../theme/theme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1174992"/>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4" r:id="rId23"/>
    <p:sldLayoutId id="2147484295" r:id="rId24"/>
    <p:sldLayoutId id="2147484296" r:id="rId25"/>
    <p:sldLayoutId id="2147484297" r:id="rId26"/>
    <p:sldLayoutId id="2147484298"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willstg/AzureFoundation"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willstg/AzureFoundation/blob/master/Metadata/AF_ARM_AzureSystemRequirements_Working.xlsx"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microsoft.sharepoint.com/teams/SLGCloudTeam/azure/_layouts/15/start.aspx#/Shared%20Documents/Forms/AllItems.aspx?RootFolder=%2Fteams%2FSLGCloudTeam%2Fazure%2FShared%20Documents%2F1%2E%20Onboarding%20Customers%2FWorkload%20Architectures%2FFoundation&amp;FolderCTID=0x012000AA433B7C9618EE49BB2EE006A545304C&amp;View=%7B1BB1C409%2D6E0F%2D4B6D%2DA465%2D581AE8889AA5%7D"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hyperlink" Target="https://github.com/willstg/AzureFoundation/blob/master/Presentations/SOW_AzureFoundation_Working.docx" TargetMode="Externa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8" Type="http://schemas.openxmlformats.org/officeDocument/2006/relationships/hyperlink" Target="http://aka.ms/azuregovsupport" TargetMode="External"/><Relationship Id="rId13" Type="http://schemas.openxmlformats.org/officeDocument/2006/relationships/hyperlink" Target="https://blogs.msdn.microsoft.com/allthingscontainer/2016/09/28/the-worlds-most-complete-review-of-the-azure-portal/" TargetMode="External"/><Relationship Id="rId3" Type="http://schemas.openxmlformats.org/officeDocument/2006/relationships/hyperlink" Target="https://account.windowsazure.us/" TargetMode="External"/><Relationship Id="rId7" Type="http://schemas.openxmlformats.org/officeDocument/2006/relationships/hyperlink" Target="http://aka.ms/AzureEntSupport" TargetMode="External"/><Relationship Id="rId12" Type="http://schemas.openxmlformats.org/officeDocument/2006/relationships/hyperlink" Target="http://blog.mikehacker.net/2015/01/18/getting-started-with-powershell-for-azure-government/" TargetMode="External"/><Relationship Id="rId2" Type="http://schemas.openxmlformats.org/officeDocument/2006/relationships/hyperlink" Target="https://ea.azure.com/" TargetMode="External"/><Relationship Id="rId1" Type="http://schemas.openxmlformats.org/officeDocument/2006/relationships/slideLayout" Target="../slideLayouts/slideLayout6.xml"/><Relationship Id="rId6" Type="http://schemas.openxmlformats.org/officeDocument/2006/relationships/hyperlink" Target="https://manage.windowsazure.us/" TargetMode="External"/><Relationship Id="rId11" Type="http://schemas.openxmlformats.org/officeDocument/2006/relationships/hyperlink" Target="https://blogs.msdn.microsoft.com/azuregov/2016/06/12/managing-azure-government-subscriptions-with-powershell/" TargetMode="External"/><Relationship Id="rId5" Type="http://schemas.openxmlformats.org/officeDocument/2006/relationships/hyperlink" Target="https://manage.windowsazure.com/" TargetMode="External"/><Relationship Id="rId10" Type="http://schemas.openxmlformats.org/officeDocument/2006/relationships/hyperlink" Target="https://azure.microsoft.com/en-us/documentation/government/" TargetMode="External"/><Relationship Id="rId4" Type="http://schemas.openxmlformats.org/officeDocument/2006/relationships/hyperlink" Target="https://account.windowsazure.com/" TargetMode="External"/><Relationship Id="rId9" Type="http://schemas.openxmlformats.org/officeDocument/2006/relationships/hyperlink" Target="https://portal.office.co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hyperlink" Target="https://blogs.msdn.microsoft.com/azuregov/2016/09/20/how-to-use-storage-explorer-with-microsoft-azure-for-government/" TargetMode="Externa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hyperlink" Target="https://blogs.msdn.microsoft.com/azuregov/2016/08/11/stakeholders-in-the-authorization-to-operate-process/"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hyperlink" Target="http://aka.ms/migaz"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hyperlink" Target="https://www.microsoftpartnerinvestments.com/" TargetMode="External"/><Relationship Id="rId2" Type="http://schemas.openxmlformats.org/officeDocument/2006/relationships/hyperlink" Target="http://datacenter-tco-tool.azurewebsites.net/home" TargetMode="External"/><Relationship Id="rId1" Type="http://schemas.openxmlformats.org/officeDocument/2006/relationships/slideLayout" Target="../slideLayouts/slideLayout3.xml"/><Relationship Id="rId5" Type="http://schemas.openxmlformats.org/officeDocument/2006/relationships/hyperlink" Target="https://portal.office.com/Signup?OfferId=B07A1127-DE83-4a6d-9F85-2C104BDAE8B4&amp;dl=ENTERPRISEPACK&amp;culture=en-US&amp;country=US&amp;ali=1" TargetMode="External"/><Relationship Id="rId4" Type="http://schemas.openxmlformats.org/officeDocument/2006/relationships/hyperlink" Target="https://www.yammer.com/msuspartner/#/threads/inGroup?type=in_group&amp;feedId=3145169"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zure.microsoft.com/en-us/documentation/articles/vpn-gateway-about-vpn-devices/"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Microsoft</a:t>
            </a:r>
          </a:p>
          <a:p>
            <a:r>
              <a:rPr lang="en-US" dirty="0"/>
              <a:t>Cloud </a:t>
            </a:r>
            <a:r>
              <a:rPr lang="en-US"/>
              <a:t>Solution Architects</a:t>
            </a:r>
            <a:endParaRPr lang="en-US" dirty="0"/>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sz="2000" dirty="0">
                <a:latin typeface="+mn-lt"/>
              </a:rPr>
              <a:t>When Adding another Enterprise, Department or Account Administrator the portal gives an error message “Invalid Account”.  This is caused because the setting on the Enrollment Tab for “Auth Level” isn’t set to “Work or School Account Cross Tenant”</a:t>
            </a:r>
          </a:p>
          <a:p>
            <a:r>
              <a:rPr lang="en-US" sz="2000" dirty="0">
                <a:latin typeface="+mn-lt"/>
              </a:rPr>
              <a:t>When Adding an Enterprise Administrator an error that the person is already a Department Administrator.  </a:t>
            </a:r>
            <a:r>
              <a:rPr lang="en-US" sz="2000" dirty="0">
                <a:gradFill>
                  <a:gsLst>
                    <a:gs pos="1250">
                      <a:schemeClr val="tx2"/>
                    </a:gs>
                    <a:gs pos="99000">
                      <a:schemeClr val="tx2"/>
                    </a:gs>
                  </a:gsLst>
                  <a:lin ang="5400000" scaled="0"/>
                </a:gradFill>
                <a:latin typeface="+mn-lt"/>
              </a:rPr>
              <a:t>The Department Administrator needs to be different, find a backup and make the backup be the Department Administrator.</a:t>
            </a:r>
          </a:p>
          <a:p>
            <a:r>
              <a:rPr lang="en-US" sz="2000" dirty="0">
                <a:latin typeface="+mn-lt"/>
              </a:rPr>
              <a:t>An Account owner can only own one account.  If an account allows “work or School Account Cross Tenant” there is a risk if another organization’s Account Owner has subscriptions, those subscriptions will migrate to your EA.</a:t>
            </a:r>
          </a:p>
          <a:p>
            <a:r>
              <a:rPr lang="en-US" sz="2000" dirty="0">
                <a:latin typeface="+mn-lt"/>
              </a:rPr>
              <a:t>If the first account owner in a subscription is a Microsoft Account (not a work or school account) the tenant will be named after the Microsoft Account associated with the Account.</a:t>
            </a:r>
          </a:p>
        </p:txBody>
      </p:sp>
      <p:sp>
        <p:nvSpPr>
          <p:cNvPr id="3" name="Title 2"/>
          <p:cNvSpPr>
            <a:spLocks noGrp="1"/>
          </p:cNvSpPr>
          <p:nvPr>
            <p:ph type="title"/>
          </p:nvPr>
        </p:nvSpPr>
        <p:spPr/>
        <p:txBody>
          <a:bodyPr/>
          <a:lstStyle/>
          <a:p>
            <a:r>
              <a:rPr lang="en-US" dirty="0"/>
              <a:t>Common Issues and Limitations</a:t>
            </a:r>
          </a:p>
        </p:txBody>
      </p:sp>
    </p:spTree>
    <p:extLst>
      <p:ext uri="{BB962C8B-B14F-4D97-AF65-F5344CB8AC3E}">
        <p14:creationId xmlns:p14="http://schemas.microsoft.com/office/powerpoint/2010/main" val="1511943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3133165"/>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2"/>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662541"/>
          </a:xfrm>
        </p:spPr>
        <p:txBody>
          <a:bodyPr/>
          <a:lstStyle/>
          <a:p>
            <a:pPr marL="0" indent="0">
              <a:buNone/>
            </a:pPr>
            <a:r>
              <a:rPr lang="en-US" sz="2000" dirty="0">
                <a:latin typeface="+mn-lt"/>
              </a:rPr>
              <a:t>Can’t get financial reports from Azure?</a:t>
            </a:r>
          </a:p>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Azure Foundation Pattern</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Technology Used in AzureFoundation</a:t>
            </a:r>
          </a:p>
        </p:txBody>
      </p:sp>
      <p:sp>
        <p:nvSpPr>
          <p:cNvPr id="5" name="Text Placeholder 2"/>
          <p:cNvSpPr>
            <a:spLocks noGrp="1"/>
          </p:cNvSpPr>
          <p:nvPr>
            <p:ph type="body" sz="quarter" idx="10"/>
          </p:nvPr>
        </p:nvSpPr>
        <p:spPr>
          <a:xfrm>
            <a:off x="274638" y="1212850"/>
            <a:ext cx="5638799" cy="4524315"/>
          </a:xfrm>
        </p:spPr>
        <p:txBody>
          <a:bodyPr/>
          <a:lstStyle/>
          <a:p>
            <a:pPr marL="342900" indent="-342900">
              <a:buFont typeface="Arial" panose="020B0604020202020204" pitchFamily="34" charset="0"/>
              <a:buChar char="•"/>
            </a:pPr>
            <a:r>
              <a:rPr lang="en-US" sz="2000" dirty="0">
                <a:solidFill>
                  <a:srgbClr val="00188F"/>
                </a:solidFill>
                <a:latin typeface="+mn-lt"/>
              </a:rPr>
              <a:t>Azure Enrollment</a:t>
            </a:r>
          </a:p>
          <a:p>
            <a:pPr marL="342900" indent="-342900">
              <a:buFont typeface="Arial" panose="020B0604020202020204" pitchFamily="34" charset="0"/>
              <a:buChar char="•"/>
            </a:pPr>
            <a:r>
              <a:rPr lang="en-US" sz="2000" dirty="0">
                <a:solidFill>
                  <a:srgbClr val="00188F"/>
                </a:solidFill>
                <a:latin typeface="+mn-lt"/>
              </a:rPr>
              <a:t>Azure Accounts</a:t>
            </a:r>
          </a:p>
          <a:p>
            <a:pPr marL="342900" lvl="2" indent="-342900">
              <a:buFont typeface="Arial" panose="020B0604020202020204" pitchFamily="34" charset="0"/>
              <a:buChar char="•"/>
            </a:pPr>
            <a:r>
              <a:rPr lang="en-US" dirty="0">
                <a:solidFill>
                  <a:srgbClr val="00188F"/>
                </a:solidFill>
              </a:rPr>
              <a:t>Azure Resource Model (ARM)</a:t>
            </a:r>
          </a:p>
          <a:p>
            <a:pPr marL="342900" lvl="2" indent="-342900">
              <a:buFont typeface="Arial" panose="020B0604020202020204" pitchFamily="34" charset="0"/>
              <a:buChar char="•"/>
            </a:pPr>
            <a:r>
              <a:rPr lang="en-US" dirty="0">
                <a:solidFill>
                  <a:srgbClr val="00188F"/>
                </a:solidFill>
              </a:rPr>
              <a:t>Resource Groups</a:t>
            </a:r>
          </a:p>
          <a:p>
            <a:pPr marL="342900" lvl="2" indent="-342900">
              <a:buFont typeface="Arial" panose="020B0604020202020204" pitchFamily="34" charset="0"/>
              <a:buChar char="•"/>
            </a:pPr>
            <a:r>
              <a:rPr lang="en-US" dirty="0">
                <a:solidFill>
                  <a:srgbClr val="00188F"/>
                </a:solidFill>
              </a:rPr>
              <a:t>Template Deployments</a:t>
            </a:r>
          </a:p>
          <a:p>
            <a:pPr marL="342900" lvl="2" indent="-342900">
              <a:buFont typeface="Arial" panose="020B0604020202020204" pitchFamily="34" charset="0"/>
              <a:buChar char="•"/>
            </a:pPr>
            <a:r>
              <a:rPr lang="en-US" dirty="0">
                <a:solidFill>
                  <a:srgbClr val="00188F"/>
                </a:solidFill>
              </a:rPr>
              <a:t>Role Based Access Control</a:t>
            </a:r>
          </a:p>
          <a:p>
            <a:pPr marL="342900" indent="-342900">
              <a:buFont typeface="Arial" panose="020B0604020202020204" pitchFamily="34" charset="0"/>
              <a:buChar char="•"/>
            </a:pPr>
            <a:r>
              <a:rPr lang="en-US" sz="2000" dirty="0">
                <a:solidFill>
                  <a:srgbClr val="00188F"/>
                </a:solidFill>
                <a:latin typeface="+mn-lt"/>
              </a:rPr>
              <a:t>Azure Compute/Networking</a:t>
            </a:r>
          </a:p>
          <a:p>
            <a:pPr marL="571500" lvl="2" indent="-342900">
              <a:buFont typeface="Courier New" panose="02070309020205020404" pitchFamily="49" charset="0"/>
              <a:buChar char="o"/>
            </a:pPr>
            <a:r>
              <a:rPr lang="en-US" dirty="0">
                <a:solidFill>
                  <a:srgbClr val="00188F"/>
                </a:solidFill>
              </a:rPr>
              <a:t>Virtual Machines (VMs)</a:t>
            </a:r>
          </a:p>
          <a:p>
            <a:pPr marL="571500" lvl="2" indent="-342900">
              <a:buFont typeface="Courier New" panose="02070309020205020404" pitchFamily="49" charset="0"/>
              <a:buChar char="o"/>
            </a:pPr>
            <a:r>
              <a:rPr lang="en-US" dirty="0">
                <a:solidFill>
                  <a:srgbClr val="00188F"/>
                </a:solidFill>
              </a:rPr>
              <a:t>Virtual Networks (VNETs)</a:t>
            </a:r>
          </a:p>
          <a:p>
            <a:pPr marL="571500" lvl="2" indent="-342900">
              <a:buFont typeface="Courier New" panose="02070309020205020404" pitchFamily="49" charset="0"/>
              <a:buChar char="o"/>
            </a:pPr>
            <a:r>
              <a:rPr lang="en-US" dirty="0">
                <a:solidFill>
                  <a:srgbClr val="00188F"/>
                </a:solidFill>
              </a:rPr>
              <a:t>Network Security Groups (NSG)</a:t>
            </a:r>
          </a:p>
          <a:p>
            <a:pPr marL="571500" lvl="2" indent="-342900">
              <a:buFont typeface="Courier New" panose="02070309020205020404" pitchFamily="49" charset="0"/>
              <a:buChar char="o"/>
            </a:pPr>
            <a:r>
              <a:rPr lang="en-US" dirty="0">
                <a:solidFill>
                  <a:srgbClr val="00188F"/>
                </a:solidFill>
              </a:rPr>
              <a:t>(Optional) User Defined Routing (USR)</a:t>
            </a:r>
          </a:p>
          <a:p>
            <a:pPr marL="342900" lvl="2" indent="-342900">
              <a:buFont typeface="Arial" panose="020B0604020202020204" pitchFamily="34" charset="0"/>
              <a:buChar char="•"/>
            </a:pPr>
            <a:r>
              <a:rPr lang="en-US" dirty="0">
                <a:solidFill>
                  <a:srgbClr val="00188F"/>
                </a:solidFill>
              </a:rPr>
              <a:t>Visual Studio Team Services</a:t>
            </a:r>
          </a:p>
          <a:p>
            <a:pPr marL="342900" lvl="2" indent="-342900">
              <a:buFont typeface="Arial" panose="020B0604020202020204" pitchFamily="34" charset="0"/>
              <a:buChar char="•"/>
            </a:pPr>
            <a:r>
              <a:rPr lang="en-US" dirty="0">
                <a:solidFill>
                  <a:srgbClr val="00188F"/>
                </a:solidFill>
              </a:rPr>
              <a:t>Visual Studio</a:t>
            </a:r>
          </a:p>
        </p:txBody>
      </p:sp>
    </p:spTree>
    <p:extLst>
      <p:ext uri="{BB962C8B-B14F-4D97-AF65-F5344CB8AC3E}">
        <p14:creationId xmlns:p14="http://schemas.microsoft.com/office/powerpoint/2010/main" val="26198360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9437" y="1211262"/>
            <a:ext cx="4495800" cy="4235006"/>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Secure Identity Hosted in Azure:</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2 Domain Controllers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1 AAD Connect Server</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2 ADFS Servers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Network Security Groups (NSG)</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Virtual Private Network (VPNs)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Advanced Threat Analytics. (ATA)</a:t>
            </a:r>
          </a:p>
          <a:p>
            <a:pPr marL="457200" indent="-457200">
              <a:lnSpc>
                <a:spcPct val="90000"/>
              </a:lnSpc>
              <a:spcAft>
                <a:spcPts val="600"/>
              </a:spcAft>
              <a:buAutoNum type="arabicPeriod"/>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NOTE:  Promotion and configuration of servers is the Enterprise Domain Admin’s responsibility. (not the partner)</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pic>
        <p:nvPicPr>
          <p:cNvPr id="4" name="Picture 3"/>
          <p:cNvPicPr>
            <a:picLocks noChangeAspect="1"/>
          </p:cNvPicPr>
          <p:nvPr/>
        </p:nvPicPr>
        <p:blipFill>
          <a:blip r:embed="rId4"/>
          <a:stretch>
            <a:fillRect/>
          </a:stretch>
        </p:blipFill>
        <p:spPr>
          <a:xfrm>
            <a:off x="5151437" y="1287462"/>
            <a:ext cx="7172368" cy="4572000"/>
          </a:xfrm>
          <a:prstGeom prst="rect">
            <a:avLst/>
          </a:prstGeom>
        </p:spPr>
      </p:pic>
      <p:sp>
        <p:nvSpPr>
          <p:cNvPr id="2" name="Title 1"/>
          <p:cNvSpPr>
            <a:spLocks noGrp="1"/>
          </p:cNvSpPr>
          <p:nvPr>
            <p:ph type="title"/>
          </p:nvPr>
        </p:nvSpPr>
        <p:spPr/>
        <p:txBody>
          <a:bodyPr/>
          <a:lstStyle/>
          <a:p>
            <a:r>
              <a:rPr lang="en-US" dirty="0"/>
              <a:t>Resilient Identity </a:t>
            </a:r>
          </a:p>
        </p:txBody>
      </p:sp>
    </p:spTree>
    <p:extLst>
      <p:ext uri="{BB962C8B-B14F-4D97-AF65-F5344CB8AC3E}">
        <p14:creationId xmlns:p14="http://schemas.microsoft.com/office/powerpoint/2010/main" val="17290497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Summary of Azure Services in AzureFoundation</a:t>
            </a:r>
          </a:p>
        </p:txBody>
      </p:sp>
      <p:graphicFrame>
        <p:nvGraphicFramePr>
          <p:cNvPr id="5" name="Table 4"/>
          <p:cNvGraphicFramePr>
            <a:graphicFrameLocks noGrp="1"/>
          </p:cNvGraphicFramePr>
          <p:nvPr>
            <p:extLst/>
          </p:nvPr>
        </p:nvGraphicFramePr>
        <p:xfrm>
          <a:off x="457579" y="1119848"/>
          <a:ext cx="11706624" cy="5692566"/>
        </p:xfrm>
        <a:graphic>
          <a:graphicData uri="http://schemas.openxmlformats.org/drawingml/2006/table">
            <a:tbl>
              <a:tblPr/>
              <a:tblGrid>
                <a:gridCol w="1692071">
                  <a:extLst>
                    <a:ext uri="{9D8B030D-6E8A-4147-A177-3AD203B41FA5}">
                      <a16:colId xmlns:a16="http://schemas.microsoft.com/office/drawing/2014/main" val="2158627102"/>
                    </a:ext>
                  </a:extLst>
                </a:gridCol>
                <a:gridCol w="1692071">
                  <a:extLst>
                    <a:ext uri="{9D8B030D-6E8A-4147-A177-3AD203B41FA5}">
                      <a16:colId xmlns:a16="http://schemas.microsoft.com/office/drawing/2014/main" val="847866499"/>
                    </a:ext>
                  </a:extLst>
                </a:gridCol>
                <a:gridCol w="1692071">
                  <a:extLst>
                    <a:ext uri="{9D8B030D-6E8A-4147-A177-3AD203B41FA5}">
                      <a16:colId xmlns:a16="http://schemas.microsoft.com/office/drawing/2014/main" val="2292118796"/>
                    </a:ext>
                  </a:extLst>
                </a:gridCol>
                <a:gridCol w="3522014">
                  <a:extLst>
                    <a:ext uri="{9D8B030D-6E8A-4147-A177-3AD203B41FA5}">
                      <a16:colId xmlns:a16="http://schemas.microsoft.com/office/drawing/2014/main" val="411022970"/>
                    </a:ext>
                  </a:extLst>
                </a:gridCol>
                <a:gridCol w="1692071">
                  <a:extLst>
                    <a:ext uri="{9D8B030D-6E8A-4147-A177-3AD203B41FA5}">
                      <a16:colId xmlns:a16="http://schemas.microsoft.com/office/drawing/2014/main" val="2482956747"/>
                    </a:ext>
                  </a:extLst>
                </a:gridCol>
                <a:gridCol w="1416326">
                  <a:extLst>
                    <a:ext uri="{9D8B030D-6E8A-4147-A177-3AD203B41FA5}">
                      <a16:colId xmlns:a16="http://schemas.microsoft.com/office/drawing/2014/main" val="3942126645"/>
                    </a:ext>
                  </a:extLst>
                </a:gridCol>
              </a:tblGrid>
              <a:tr h="308730">
                <a:tc gridSpan="3">
                  <a:txBody>
                    <a:bodyPr/>
                    <a:lstStyle/>
                    <a:p>
                      <a:pPr algn="l" fontAlgn="t"/>
                      <a:r>
                        <a:rPr lang="en-US" sz="1400" b="1" i="0" u="none" strike="noStrike">
                          <a:effectLst/>
                          <a:latin typeface="Segoe UI Light" panose="020B0502040204020203" pitchFamily="34" charset="0"/>
                        </a:rPr>
                        <a:t>AzureFoundation Identity Pattern</a:t>
                      </a:r>
                    </a:p>
                  </a:txBody>
                  <a:tcPr marL="2145" marR="2145" marT="2145" marB="0">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2803669803"/>
                  </a:ext>
                </a:extLst>
              </a:tr>
              <a:tr h="251560">
                <a:tc>
                  <a:txBody>
                    <a:bodyPr/>
                    <a:lstStyle/>
                    <a:p>
                      <a:pPr algn="l" fontAlgn="t"/>
                      <a:r>
                        <a:rPr lang="en-US" sz="1200" b="1" i="0" u="none" strike="noStrike">
                          <a:effectLst/>
                          <a:latin typeface="Segoe UI Light" panose="020B0502040204020203" pitchFamily="34" charset="0"/>
                        </a:rPr>
                        <a:t>Service type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Custom name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Region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Description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SKU</a:t>
                      </a:r>
                    </a:p>
                  </a:txBody>
                  <a:tcPr marL="2145" marR="2145" marT="2145" marB="0">
                    <a:lnL>
                      <a:noFill/>
                    </a:lnL>
                    <a:lnR>
                      <a:noFill/>
                    </a:lnR>
                    <a:lnT>
                      <a:noFill/>
                    </a:lnT>
                    <a:lnB>
                      <a:noFill/>
                    </a:lnB>
                    <a:solidFill>
                      <a:srgbClr val="DDEBF7"/>
                    </a:solidFill>
                  </a:tcPr>
                </a:tc>
                <a:tc>
                  <a:txBody>
                    <a:bodyPr/>
                    <a:lstStyle/>
                    <a:p>
                      <a:pPr algn="l" fontAlgn="b"/>
                      <a:r>
                        <a:rPr lang="en-US" sz="1200" b="1" i="0" u="none" strike="noStrike">
                          <a:effectLst/>
                          <a:latin typeface="Segoe UI Light" panose="020B0502040204020203" pitchFamily="34" charset="0"/>
                        </a:rPr>
                        <a:t>Estimated Cost</a:t>
                      </a:r>
                    </a:p>
                  </a:txBody>
                  <a:tcPr marL="2145" marR="2145" marT="2145" marB="0" anchor="b">
                    <a:lnL>
                      <a:noFill/>
                    </a:lnL>
                    <a:lnR>
                      <a:noFill/>
                    </a:lnR>
                    <a:lnT>
                      <a:noFill/>
                    </a:lnT>
                    <a:lnB>
                      <a:noFill/>
                    </a:lnB>
                    <a:solidFill>
                      <a:srgbClr val="DDEBF7"/>
                    </a:solidFill>
                  </a:tcPr>
                </a:tc>
                <a:extLst>
                  <a:ext uri="{0D108BD9-81ED-4DB2-BD59-A6C34878D82A}">
                    <a16:rowId xmlns:a16="http://schemas.microsoft.com/office/drawing/2014/main" val="592583403"/>
                  </a:ext>
                </a:extLst>
              </a:tr>
              <a:tr h="503115">
                <a:tc>
                  <a:txBody>
                    <a:bodyPr/>
                    <a:lstStyle/>
                    <a:p>
                      <a:pPr algn="l" fontAlgn="t"/>
                      <a:r>
                        <a:rPr lang="en-US" sz="1200" b="0" i="0" u="none" strike="noStrike">
                          <a:effectLst/>
                          <a:latin typeface="Segoe UI Light" panose="020B0502040204020203" pitchFamily="34" charset="0"/>
                        </a:rPr>
                        <a:t>Virtual Machines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Virtual Machines for Identity Pattern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Standard virtual machine(s), A2 (2 cores, 3.5 GB RAM, 135 GB disk, $0.166/hr) size: 744 hours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N7H-02629</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$988.03</a:t>
                      </a:r>
                    </a:p>
                  </a:txBody>
                  <a:tcPr marL="2145" marR="2145" marT="2145" marB="0" anchor="b">
                    <a:lnL>
                      <a:noFill/>
                    </a:lnL>
                    <a:lnR>
                      <a:noFill/>
                    </a:lnR>
                    <a:lnT>
                      <a:noFill/>
                    </a:lnT>
                    <a:lnB>
                      <a:noFill/>
                    </a:lnB>
                  </a:tcPr>
                </a:tc>
                <a:extLst>
                  <a:ext uri="{0D108BD9-81ED-4DB2-BD59-A6C34878D82A}">
                    <a16:rowId xmlns:a16="http://schemas.microsoft.com/office/drawing/2014/main" val="1607689180"/>
                  </a:ext>
                </a:extLst>
              </a:tr>
              <a:tr h="251560">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standard tier, 744 gateway hour(s), 1000 GB outbound vpn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N7H-04005, Q5H-00025</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$287.56</a:t>
                      </a:r>
                    </a:p>
                  </a:txBody>
                  <a:tcPr marL="2145" marR="2145" marT="2145" marB="0" anchor="b">
                    <a:lnL>
                      <a:noFill/>
                    </a:lnL>
                    <a:lnR>
                      <a:noFill/>
                    </a:lnR>
                    <a:lnT>
                      <a:noFill/>
                    </a:lnT>
                    <a:lnB>
                      <a:noFill/>
                    </a:lnB>
                  </a:tcPr>
                </a:tc>
                <a:extLst>
                  <a:ext uri="{0D108BD9-81ED-4DB2-BD59-A6C34878D82A}">
                    <a16:rowId xmlns:a16="http://schemas.microsoft.com/office/drawing/2014/main" val="2074535218"/>
                  </a:ext>
                </a:extLst>
              </a:tr>
              <a:tr h="503115">
                <a:tc>
                  <a:txBody>
                    <a:bodyPr/>
                    <a:lstStyle/>
                    <a:p>
                      <a:pPr algn="l" fontAlgn="t"/>
                      <a:r>
                        <a:rPr lang="en-US" sz="1200" b="0" i="0" u="none" strike="noStrike">
                          <a:effectLst/>
                          <a:latin typeface="Segoe UI Light" panose="020B0502040204020203" pitchFamily="34" charset="0"/>
                        </a:rPr>
                        <a:t>Storage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DR Backups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1500 GB storage Page Blob and Disk type. Basic tier, LRS redundancy, 100 x100,000 transactions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N9H-00114, N9H-00803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$92.31</a:t>
                      </a:r>
                    </a:p>
                  </a:txBody>
                  <a:tcPr marL="2145" marR="2145" marT="2145" marB="0" anchor="b">
                    <a:lnL>
                      <a:noFill/>
                    </a:lnL>
                    <a:lnR>
                      <a:noFill/>
                    </a:lnR>
                    <a:lnT>
                      <a:noFill/>
                    </a:lnT>
                    <a:lnB>
                      <a:noFill/>
                    </a:lnB>
                  </a:tcPr>
                </a:tc>
                <a:extLst>
                  <a:ext uri="{0D108BD9-81ED-4DB2-BD59-A6C34878D82A}">
                    <a16:rowId xmlns:a16="http://schemas.microsoft.com/office/drawing/2014/main" val="2608670449"/>
                  </a:ext>
                </a:extLst>
              </a:tr>
              <a:tr h="503115">
                <a:tc>
                  <a:txBody>
                    <a:bodyPr/>
                    <a:lstStyle/>
                    <a:p>
                      <a:pPr algn="l" fontAlgn="t"/>
                      <a:r>
                        <a:rPr lang="en-US" sz="1200" b="0" i="0" u="none" strike="noStrike">
                          <a:effectLst/>
                          <a:latin typeface="Segoe UI Light" panose="020B0502040204020203" pitchFamily="34" charset="0"/>
                        </a:rPr>
                        <a:t>OMS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Monitoring, Backup, and Site Recovery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instance(s) of Operations Management Suite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7U9-00008, 7U9-00003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$248.00</a:t>
                      </a:r>
                    </a:p>
                  </a:txBody>
                  <a:tcPr marL="2145" marR="2145" marT="2145" marB="0" anchor="b">
                    <a:lnL>
                      <a:noFill/>
                    </a:lnL>
                    <a:lnR>
                      <a:noFill/>
                    </a:lnR>
                    <a:lnT>
                      <a:noFill/>
                    </a:lnT>
                    <a:lnB>
                      <a:noFill/>
                    </a:lnB>
                  </a:tcPr>
                </a:tc>
                <a:extLst>
                  <a:ext uri="{0D108BD9-81ED-4DB2-BD59-A6C34878D82A}">
                    <a16:rowId xmlns:a16="http://schemas.microsoft.com/office/drawing/2014/main" val="2543777192"/>
                  </a:ext>
                </a:extLst>
              </a:tr>
              <a:tr h="251560">
                <a:tc>
                  <a:txBody>
                    <a:bodyPr/>
                    <a:lstStyle/>
                    <a:p>
                      <a:pPr algn="l" fontAlgn="t"/>
                      <a:r>
                        <a:rPr lang="en-US" sz="1200" b="0" i="0" u="none" strike="noStrike">
                          <a:effectLst/>
                          <a:latin typeface="Segoe UI Light" panose="020B0502040204020203" pitchFamily="34" charset="0"/>
                        </a:rPr>
                        <a:t>Support</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Free level</a:t>
                      </a: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Support</a:t>
                      </a:r>
                    </a:p>
                  </a:txBody>
                  <a:tcPr marL="2145" marR="2145" marT="214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effectLst/>
                          <a:latin typeface="Segoe UI Light" panose="020B0502040204020203" pitchFamily="34" charset="0"/>
                        </a:rPr>
                        <a:t>$0.00</a:t>
                      </a:r>
                    </a:p>
                  </a:txBody>
                  <a:tcPr marL="2145" marR="2145" marT="214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6761382"/>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Monthly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$1,615.90</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377065"/>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Annual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$19,390.82</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109754"/>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49069559"/>
                  </a:ext>
                </a:extLst>
              </a:tr>
              <a:tr h="251560">
                <a:tc>
                  <a:txBody>
                    <a:bodyPr/>
                    <a:lstStyle/>
                    <a:p>
                      <a:pPr algn="l" fontAlgn="t"/>
                      <a:r>
                        <a:rPr lang="en-US" sz="1200" b="1" i="0" u="none" strike="noStrike">
                          <a:effectLst/>
                          <a:latin typeface="Segoe UI Light" panose="020B0502040204020203" pitchFamily="34" charset="0"/>
                        </a:rPr>
                        <a:t>Disclaimer</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144901268"/>
                  </a:ext>
                </a:extLst>
              </a:tr>
              <a:tr h="251560">
                <a:tc gridSpan="6">
                  <a:txBody>
                    <a:bodyPr/>
                    <a:lstStyle/>
                    <a:p>
                      <a:pPr algn="l" fontAlgn="t"/>
                      <a:r>
                        <a:rPr lang="en-US" sz="1200" b="0" i="1" u="none" strike="noStrike">
                          <a:effectLst/>
                          <a:latin typeface="Segoe UI Light" panose="020B0502040204020203" pitchFamily="34" charset="0"/>
                        </a:rPr>
                        <a:t>All prices shown are in US Dollar ($). This is a summary estimate, not a quote. For up to date pricing information please visit https://azure.microsoft.com/pricing/calculator/channel/</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990986">
                <a:tc gridSpan="6">
                  <a:txBody>
                    <a:bodyPr/>
                    <a:lstStyle/>
                    <a:p>
                      <a:pPr algn="l" fontAlgn="t"/>
                      <a:r>
                        <a:rPr lang="en-US" sz="1200" b="0" i="1" u="none" strike="noStrike" dirty="0">
                          <a:effectLst/>
                          <a:latin typeface="Segoe UI Light" panose="020B0502040204020203" pitchFamily="34" charset="0"/>
                        </a:rPr>
                        <a:t>MICROSOFT CONFIDENTIAL - SUBJECT TO NON-DISCLOSURE AGREEMENT NOTICE AND DISCLAIMER</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MICROSOFT MAKES NO WARRANTIES, EXPRESS, IMPLIED OR STATUTORY, AS TO THE INFORMATION IN THIS DOCUMENT</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251560">
                <a:tc gridSpan="6">
                  <a:txBody>
                    <a:bodyPr/>
                    <a:lstStyle/>
                    <a:p>
                      <a:pPr algn="l" fontAlgn="t"/>
                      <a:r>
                        <a:rPr lang="en-US" sz="1200" b="0" i="1" u="none" strike="noStrike">
                          <a:effectLst/>
                          <a:latin typeface="Segoe UI Light" panose="020B0502040204020203" pitchFamily="34" charset="0"/>
                        </a:rPr>
                        <a:t>If you would like to share this information externally, please copy and paste only the necessary content into a customer ready presentations or models.</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251560">
                <a:tc gridSpan="6">
                  <a:txBody>
                    <a:bodyPr/>
                    <a:lstStyle/>
                    <a:p>
                      <a:pPr algn="l" fontAlgn="t"/>
                      <a:r>
                        <a:rPr lang="en-US" sz="1200" b="0" i="1" u="none" strike="noStrike">
                          <a:effectLst/>
                          <a:latin typeface="Segoe UI Light" panose="020B0502040204020203" pitchFamily="34" charset="0"/>
                        </a:rPr>
                        <a:t>This estimate was created at 11/15/2016 5:37:15 PM UTC for willst@microsoft.com. </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251560">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b"/>
                      <a:r>
                        <a:rPr lang="en-US" sz="1200" b="0" i="1" u="none" strike="noStrike" dirty="0">
                          <a:effectLst/>
                          <a:latin typeface="Segoe UI Light" panose="020B0502040204020203" pitchFamily="34" charset="0"/>
                        </a:rPr>
                        <a:t> </a:t>
                      </a:r>
                    </a:p>
                  </a:txBody>
                  <a:tcPr marL="2145" marR="2145" marT="2145" marB="0" anchor="b">
                    <a:lnL>
                      <a:noFill/>
                    </a:lnL>
                    <a:lnR>
                      <a:noFill/>
                    </a:lnR>
                    <a:lnT>
                      <a:noFill/>
                    </a:lnT>
                    <a:lnB>
                      <a:noFill/>
                    </a:lnB>
                    <a:solidFill>
                      <a:srgbClr val="D3D3D3"/>
                    </a:solidFill>
                  </a:tcPr>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74837" y="220662"/>
            <a:ext cx="8642671" cy="6583680"/>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Enrollment – Departments</a:t>
            </a:r>
          </a:p>
        </p:txBody>
      </p:sp>
      <p:sp>
        <p:nvSpPr>
          <p:cNvPr id="10" name="TextBox 9"/>
          <p:cNvSpPr txBox="1"/>
          <p:nvPr/>
        </p:nvSpPr>
        <p:spPr>
          <a:xfrm>
            <a:off x="350837" y="1809810"/>
            <a:ext cx="3727767" cy="468128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Microsoft Azure Commercial (MAC) and Government (MAG) will each have an enrollment number</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For a State or County, each agency may have their own</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p:txBody>
      </p:sp>
      <p:pic>
        <p:nvPicPr>
          <p:cNvPr id="5" name="Picture 4"/>
          <p:cNvPicPr>
            <a:picLocks noChangeAspect="1"/>
          </p:cNvPicPr>
          <p:nvPr/>
        </p:nvPicPr>
        <p:blipFill>
          <a:blip r:embed="rId3"/>
          <a:stretch>
            <a:fillRect/>
          </a:stretch>
        </p:blipFill>
        <p:spPr>
          <a:xfrm>
            <a:off x="4078604" y="1516062"/>
            <a:ext cx="8111758" cy="5021085"/>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027612"/>
          </a:xfrm>
        </p:spPr>
        <p:txBody>
          <a:bodyPr>
            <a:normAutofit lnSpcReduction="10000"/>
          </a:bodyPr>
          <a:lstStyle/>
          <a:p>
            <a:r>
              <a:rPr lang="en-US" sz="2000" dirty="0">
                <a:gradFill>
                  <a:gsLst>
                    <a:gs pos="1250">
                      <a:schemeClr val="tx2"/>
                    </a:gs>
                    <a:gs pos="99000">
                      <a:schemeClr val="tx2"/>
                    </a:gs>
                  </a:gsLst>
                  <a:lin ang="5400000" scaled="0"/>
                </a:gradFill>
                <a:latin typeface="+mn-lt"/>
              </a:rPr>
              <a:t>Configuration of at least 1 Department and one Account</a:t>
            </a:r>
          </a:p>
          <a:p>
            <a:r>
              <a:rPr lang="en-US" sz="2000" dirty="0">
                <a:gradFill>
                  <a:gsLst>
                    <a:gs pos="1250">
                      <a:schemeClr val="tx2"/>
                    </a:gs>
                    <a:gs pos="99000">
                      <a:schemeClr val="tx2"/>
                    </a:gs>
                  </a:gsLst>
                  <a:lin ang="5400000" scaled="0"/>
                </a:gradFill>
                <a:latin typeface="+mn-lt"/>
              </a:rPr>
              <a:t>Assign one Department Administrator (DA) that is different than the Enterprise Administrator.  Suggest using a Service Account, versus a named user, as people change.</a:t>
            </a:r>
          </a:p>
          <a:p>
            <a:r>
              <a:rPr lang="en-US" sz="2000" dirty="0">
                <a:gradFill>
                  <a:gsLst>
                    <a:gs pos="1250">
                      <a:schemeClr val="tx2"/>
                    </a:gs>
                    <a:gs pos="99000">
                      <a:schemeClr val="tx2"/>
                    </a:gs>
                  </a:gsLst>
                  <a:lin ang="5400000" scaled="0"/>
                </a:gradFill>
                <a:latin typeface="+mn-lt"/>
              </a:rPr>
              <a:t>Create subscriptions, renamed to match the type of workloads that they will hold.</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Production</a:t>
            </a:r>
            <a:r>
              <a:rPr lang="en-US" sz="2000" dirty="0">
                <a:gradFill>
                  <a:gsLst>
                    <a:gs pos="1250">
                      <a:schemeClr val="tx2"/>
                    </a:gs>
                    <a:gs pos="99000">
                      <a:schemeClr val="tx2"/>
                    </a:gs>
                  </a:gsLst>
                  <a:lin ang="5400000" scaled="0"/>
                </a:gradFill>
              </a:rPr>
              <a:t>,  this is where production workloads will go, example, Sharepoint Farm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HBI/CJIS</a:t>
            </a:r>
            <a:r>
              <a:rPr lang="en-US" sz="2000" dirty="0">
                <a:gradFill>
                  <a:gsLst>
                    <a:gs pos="1250">
                      <a:schemeClr val="tx2"/>
                    </a:gs>
                    <a:gs pos="99000">
                      <a:schemeClr val="tx2"/>
                    </a:gs>
                  </a:gsLst>
                  <a:lin ang="5400000" scaled="0"/>
                </a:gradFill>
              </a:rPr>
              <a:t>, this is where production high business impact (HBI) or Criminal Justice Information System CJIS workloads will go, example, Evidence Management System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Preproduction</a:t>
            </a:r>
            <a:r>
              <a:rPr lang="en-US" sz="2000" dirty="0">
                <a:gradFill>
                  <a:gsLst>
                    <a:gs pos="1250">
                      <a:schemeClr val="tx2"/>
                    </a:gs>
                    <a:gs pos="99000">
                      <a:schemeClr val="tx2"/>
                    </a:gs>
                  </a:gsLst>
                  <a:lin ang="5400000" scaled="0"/>
                </a:gradFill>
              </a:rPr>
              <a:t>, this is where Application Lifecycle Management (ALM) workloads go, such as Test servers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Services</a:t>
            </a:r>
            <a:r>
              <a:rPr lang="en-US" sz="2000" dirty="0">
                <a:gradFill>
                  <a:gsLst>
                    <a:gs pos="1250">
                      <a:schemeClr val="tx2"/>
                    </a:gs>
                    <a:gs pos="99000">
                      <a:schemeClr val="tx2"/>
                    </a:gs>
                  </a:gsLst>
                  <a:lin ang="5400000" scaled="0"/>
                </a:gradFill>
              </a:rPr>
              <a:t>, are production workloads that are required to be accessible by everyone, yet have extremely sensitive data (level 5 Password data), example Windows Active Directory Domain Controllers.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Storage</a:t>
            </a:r>
            <a:r>
              <a:rPr lang="en-US" sz="2000" dirty="0">
                <a:gradFill>
                  <a:gsLst>
                    <a:gs pos="1250">
                      <a:schemeClr val="tx2"/>
                    </a:gs>
                    <a:gs pos="99000">
                      <a:schemeClr val="tx2"/>
                    </a:gs>
                  </a:gsLst>
                  <a:lin ang="5400000" scaled="0"/>
                </a:gradFill>
              </a:rPr>
              <a:t>, where on premise (non-Azure) storage is maintained, example StorSimple.  </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VSTS</a:t>
            </a:r>
            <a:r>
              <a:rPr lang="en-US" sz="2000" dirty="0">
                <a:gradFill>
                  <a:gsLst>
                    <a:gs pos="1250">
                      <a:schemeClr val="tx2"/>
                    </a:gs>
                    <a:gs pos="99000">
                      <a:schemeClr val="tx2"/>
                    </a:gs>
                  </a:gsLst>
                  <a:lin ang="5400000" scaled="0"/>
                </a:gradFill>
              </a:rPr>
              <a:t> subscription is required if the enterprise wishes to associate a Visual Studio environment and licenses to the Enrollment, one per VSTS site.</a:t>
            </a:r>
          </a:p>
          <a:p>
            <a:pPr lvl="1">
              <a:buFont typeface="Courier New" panose="02070309020205020404" pitchFamily="49" charset="0"/>
              <a:buChar char="o"/>
            </a:pPr>
            <a:r>
              <a:rPr lang="en-US" sz="2000" dirty="0" err="1">
                <a:gradFill>
                  <a:gsLst>
                    <a:gs pos="1250">
                      <a:schemeClr val="tx2"/>
                    </a:gs>
                    <a:gs pos="99000">
                      <a:schemeClr val="tx2"/>
                    </a:gs>
                  </a:gsLst>
                  <a:lin ang="5400000" scaled="0"/>
                </a:gradFill>
              </a:rPr>
              <a:t>Standbox</a:t>
            </a:r>
            <a:r>
              <a:rPr lang="en-US" sz="2000" dirty="0">
                <a:gradFill>
                  <a:gsLst>
                    <a:gs pos="1250">
                      <a:schemeClr val="tx2"/>
                    </a:gs>
                    <a:gs pos="99000">
                      <a:schemeClr val="tx2"/>
                    </a:gs>
                  </a:gsLst>
                  <a:lin ang="5400000" scaled="0"/>
                </a:gradFill>
              </a:rPr>
              <a:t> Subscriptions in the Sandbox Account that are never connected to the enterprise.</a:t>
            </a:r>
          </a:p>
          <a:p>
            <a:r>
              <a:rPr lang="en-US" sz="2000" dirty="0">
                <a:gradFill>
                  <a:gsLst>
                    <a:gs pos="1250">
                      <a:schemeClr val="tx2"/>
                    </a:gs>
                    <a:gs pos="99000">
                      <a:schemeClr val="tx2"/>
                    </a:gs>
                  </a:gsLst>
                  <a:lin ang="5400000" scaled="0"/>
                </a:gradFill>
                <a:latin typeface="+mn-lt"/>
              </a:rPr>
              <a:t>Deploy Secure Single Sign-on for O365 Identity</a:t>
            </a:r>
          </a:p>
        </p:txBody>
      </p:sp>
      <p:sp>
        <p:nvSpPr>
          <p:cNvPr id="4" name="Title 3"/>
          <p:cNvSpPr>
            <a:spLocks noGrp="1"/>
          </p:cNvSpPr>
          <p:nvPr>
            <p:ph type="title"/>
          </p:nvPr>
        </p:nvSpPr>
        <p:spPr/>
        <p:txBody>
          <a:bodyPr/>
          <a:lstStyle/>
          <a:p>
            <a:r>
              <a:rPr lang="en-US" dirty="0"/>
              <a:t>Pattern Overview Per Department</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111895"/>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pic>
        <p:nvPicPr>
          <p:cNvPr id="3" name="Picture 2"/>
          <p:cNvPicPr>
            <a:picLocks noChangeAspect="1"/>
          </p:cNvPicPr>
          <p:nvPr/>
        </p:nvPicPr>
        <p:blipFill>
          <a:blip r:embed="rId3"/>
          <a:stretch>
            <a:fillRect/>
          </a:stretch>
        </p:blipFill>
        <p:spPr>
          <a:xfrm>
            <a:off x="4160837" y="1039931"/>
            <a:ext cx="8064319" cy="5120640"/>
          </a:xfrm>
          <a:prstGeom prst="rect">
            <a:avLst/>
          </a:prstGeom>
        </p:spPr>
      </p:pic>
      <p:sp>
        <p:nvSpPr>
          <p:cNvPr id="2" name="Title 1"/>
          <p:cNvSpPr>
            <a:spLocks noGrp="1"/>
          </p:cNvSpPr>
          <p:nvPr>
            <p:ph type="title"/>
          </p:nvPr>
        </p:nvSpPr>
        <p:spPr/>
        <p:txBody>
          <a:bodyPr/>
          <a:lstStyle/>
          <a:p>
            <a:r>
              <a:rPr lang="en-US" dirty="0"/>
              <a:t>Subscription VNET Integration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86594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Hybrid Network</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Centralized Network and Identity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VNET Peering and Gateways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Named Subnets, NSG and USR</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Network Virtual Appliance ready.</a:t>
            </a: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 Integration</a:t>
            </a:r>
          </a:p>
        </p:txBody>
      </p:sp>
      <p:pic>
        <p:nvPicPr>
          <p:cNvPr id="6" name="Picture 5"/>
          <p:cNvPicPr>
            <a:picLocks noChangeAspect="1"/>
          </p:cNvPicPr>
          <p:nvPr/>
        </p:nvPicPr>
        <p:blipFill>
          <a:blip r:embed="rId3"/>
          <a:stretch>
            <a:fillRect/>
          </a:stretch>
        </p:blipFill>
        <p:spPr>
          <a:xfrm>
            <a:off x="3932237" y="1135062"/>
            <a:ext cx="8370668" cy="5326062"/>
          </a:xfrm>
          <a:prstGeom prst="rect">
            <a:avLst/>
          </a:prstGeom>
        </p:spPr>
      </p:pic>
    </p:spTree>
    <p:extLst>
      <p:ext uri="{BB962C8B-B14F-4D97-AF65-F5344CB8AC3E}">
        <p14:creationId xmlns:p14="http://schemas.microsoft.com/office/powerpoint/2010/main" val="8802949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524315"/>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 </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Azure Datacenters (Connection between IA and VA)</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Local Datacenter Services (Connection to the Domain Controllers)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VNET Peering (coming soon)</a:t>
            </a:r>
          </a:p>
          <a:p>
            <a:endParaRPr lang="en-US" dirty="0">
              <a:latin typeface="+mn-lt"/>
            </a:endParaRPr>
          </a:p>
        </p:txBody>
      </p:sp>
      <p:pic>
        <p:nvPicPr>
          <p:cNvPr id="4" name="Picture 3"/>
          <p:cNvPicPr>
            <a:picLocks noChangeAspect="1"/>
          </p:cNvPicPr>
          <p:nvPr/>
        </p:nvPicPr>
        <p:blipFill rotWithShape="1">
          <a:blip r:embed="rId2"/>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Government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of multiple Enrollments</a:t>
            </a:r>
          </a:p>
        </p:txBody>
      </p:sp>
      <p:sp>
        <p:nvSpPr>
          <p:cNvPr id="3" name="Text Placeholder 2"/>
          <p:cNvSpPr>
            <a:spLocks noGrp="1"/>
          </p:cNvSpPr>
          <p:nvPr>
            <p:ph type="body" sz="quarter" idx="10"/>
          </p:nvPr>
        </p:nvSpPr>
        <p:spPr>
          <a:xfrm>
            <a:off x="274638" y="1212849"/>
            <a:ext cx="5486399" cy="6247864"/>
          </a:xfrm>
        </p:spPr>
        <p:txBody>
          <a:bodyPr/>
          <a:lstStyle/>
          <a:p>
            <a:r>
              <a:rPr lang="en-US" sz="2000" dirty="0">
                <a:latin typeface="+mn-lt"/>
              </a:rPr>
              <a:t>There is physical separation by design in Microsoft Azure Commercial (MAC) and Azure Government  (MAG)</a:t>
            </a:r>
          </a:p>
          <a:p>
            <a:r>
              <a:rPr lang="en-US" sz="2000" dirty="0">
                <a:latin typeface="+mn-lt"/>
              </a:rPr>
              <a:t>If the enterprise customer would like to bridge this separation it there are techniques.  </a:t>
            </a:r>
          </a:p>
          <a:p>
            <a:endParaRPr lang="en-US" sz="2000" dirty="0">
              <a:latin typeface="+mn-lt"/>
            </a:endParaRPr>
          </a:p>
          <a:p>
            <a:r>
              <a:rPr lang="en-US" sz="2000" dirty="0">
                <a:latin typeface="+mn-lt"/>
              </a:rPr>
              <a:t>Azure Commercial Cloud (MAC)</a:t>
            </a:r>
          </a:p>
          <a:p>
            <a:pPr marL="342900" indent="-342900">
              <a:buFont typeface="Wingdings" panose="05000000000000000000" pitchFamily="2" charset="2"/>
              <a:buChar char="ü"/>
            </a:pPr>
            <a:r>
              <a:rPr lang="en-US" sz="2000" dirty="0">
                <a:latin typeface="+mn-lt"/>
              </a:rPr>
              <a:t>Good for Application Development Lifecycle management.</a:t>
            </a:r>
          </a:p>
          <a:p>
            <a:pPr marL="342900" indent="-342900">
              <a:buFont typeface="Wingdings" panose="05000000000000000000" pitchFamily="2" charset="2"/>
              <a:buChar char="ü"/>
            </a:pPr>
            <a:r>
              <a:rPr lang="en-US" sz="2000" dirty="0">
                <a:latin typeface="+mn-lt"/>
              </a:rPr>
              <a:t>Visual Studio Team Services</a:t>
            </a:r>
          </a:p>
          <a:p>
            <a:pPr marL="342900" indent="-342900">
              <a:buFont typeface="Wingdings" panose="05000000000000000000" pitchFamily="2" charset="2"/>
              <a:buChar char="ü"/>
            </a:pPr>
            <a:r>
              <a:rPr lang="en-US" sz="2000" dirty="0">
                <a:latin typeface="+mn-lt"/>
              </a:rPr>
              <a:t>Development and Test workloads</a:t>
            </a:r>
          </a:p>
          <a:p>
            <a:pPr marL="342900" indent="-342900">
              <a:buFont typeface="Wingdings" panose="05000000000000000000" pitchFamily="2" charset="2"/>
              <a:buChar char="ü"/>
            </a:pPr>
            <a:r>
              <a:rPr lang="en-US" sz="2000" dirty="0">
                <a:latin typeface="+mn-lt"/>
              </a:rPr>
              <a:t>Template development </a:t>
            </a:r>
          </a:p>
          <a:p>
            <a:pPr marL="342900" indent="-342900">
              <a:buFont typeface="Wingdings" panose="05000000000000000000" pitchFamily="2" charset="2"/>
              <a:buChar char="ü"/>
            </a:pPr>
            <a:endParaRPr lang="en-US" sz="2000" dirty="0">
              <a:latin typeface="+mn-lt"/>
            </a:endParaRPr>
          </a:p>
          <a:p>
            <a:r>
              <a:rPr lang="en-US" sz="2000" dirty="0">
                <a:latin typeface="+mn-lt"/>
              </a:rPr>
              <a:t>Azure Government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err="1">
                <a:gradFill>
                  <a:gsLst>
                    <a:gs pos="1250">
                      <a:srgbClr val="00188F"/>
                    </a:gs>
                    <a:gs pos="99000">
                      <a:srgbClr val="00188F"/>
                    </a:gs>
                  </a:gsLst>
                  <a:lin ang="5400000" scaled="0"/>
                </a:gradFill>
                <a:latin typeface="+mn-lt"/>
              </a:rPr>
              <a:t>FedRAMP</a:t>
            </a:r>
            <a:r>
              <a:rPr lang="en-US" sz="2000" dirty="0">
                <a:gradFill>
                  <a:gsLst>
                    <a:gs pos="1250">
                      <a:srgbClr val="00188F"/>
                    </a:gs>
                    <a:gs pos="99000">
                      <a:srgbClr val="00188F"/>
                    </a:gs>
                  </a:gsLst>
                  <a:lin ang="5400000" scaled="0"/>
                </a:gradFill>
                <a:latin typeface="+mn-lt"/>
              </a:rPr>
              <a:t> High, CIJS, IRS 1075</a:t>
            </a:r>
          </a:p>
          <a:p>
            <a:endParaRPr lang="en-US" dirty="0">
              <a:latin typeface="+mn-lt"/>
            </a:endParaRPr>
          </a:p>
        </p:txBody>
      </p:sp>
      <p:pic>
        <p:nvPicPr>
          <p:cNvPr id="4" name="Picture 3"/>
          <p:cNvPicPr>
            <a:picLocks noChangeAspect="1"/>
          </p:cNvPicPr>
          <p:nvPr/>
        </p:nvPicPr>
        <p:blipFill rotWithShape="1">
          <a:blip r:embed="rId2"/>
          <a:srcRect r="27068"/>
          <a:stretch/>
        </p:blipFill>
        <p:spPr>
          <a:xfrm>
            <a:off x="5989637" y="1135062"/>
            <a:ext cx="6019800" cy="5498412"/>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and Government</a:t>
            </a:r>
          </a:p>
        </p:txBody>
      </p:sp>
      <p:sp>
        <p:nvSpPr>
          <p:cNvPr id="3" name="Text Placeholder 2"/>
          <p:cNvSpPr>
            <a:spLocks noGrp="1"/>
          </p:cNvSpPr>
          <p:nvPr>
            <p:ph type="body" sz="quarter" idx="10"/>
          </p:nvPr>
        </p:nvSpPr>
        <p:spPr>
          <a:xfrm>
            <a:off x="274638" y="1212850"/>
            <a:ext cx="11887200" cy="4770537"/>
          </a:xfrm>
        </p:spPr>
        <p:txBody>
          <a:bodyPr/>
          <a:lstStyle/>
          <a:p>
            <a:r>
              <a:rPr lang="en-US" sz="2000" dirty="0"/>
              <a:t>The Government Cloud is the same fabric as the commercial cloud, however the competitive focus is on the Commercial cloud, and porting functionality to the Government cloud is often a long delay.</a:t>
            </a:r>
          </a:p>
          <a:p>
            <a:r>
              <a:rPr lang="en-US" sz="2000" dirty="0"/>
              <a:t>Commercial Cloud Focus:</a:t>
            </a:r>
          </a:p>
          <a:p>
            <a:pPr marL="342900" indent="-342900">
              <a:buFont typeface="Arial" panose="020B0604020202020204" pitchFamily="34" charset="0"/>
              <a:buChar char="•"/>
            </a:pPr>
            <a:r>
              <a:rPr lang="en-US" sz="2000" dirty="0"/>
              <a:t>Development and Test Features.  Ability to build a solution via a template and hydrate and destroy the solution on demand.</a:t>
            </a:r>
          </a:p>
          <a:p>
            <a:pPr marL="342900" indent="-342900">
              <a:buFont typeface="Arial" panose="020B0604020202020204" pitchFamily="34" charset="0"/>
              <a:buChar char="•"/>
            </a:pPr>
            <a:r>
              <a:rPr lang="en-US" sz="2000" dirty="0"/>
              <a:t>MSDN Features.  The ability for the enterprise to combine the resources from their MSDN investment, saving on Azure compute for SQL, Windows and other Microsoft development efforts.</a:t>
            </a:r>
          </a:p>
          <a:p>
            <a:pPr marL="342900" indent="-342900">
              <a:buFont typeface="Arial" panose="020B0604020202020204" pitchFamily="34" charset="0"/>
              <a:buChar char="•"/>
            </a:pPr>
            <a:r>
              <a:rPr lang="en-US" sz="2000" dirty="0"/>
              <a:t>Visual Studio Team Services (VSTS) can be managed with Commercial subscription.</a:t>
            </a:r>
          </a:p>
          <a:p>
            <a:pPr marL="342900" indent="-342900">
              <a:buFont typeface="Arial" panose="020B0604020202020204" pitchFamily="34" charset="0"/>
              <a:buChar char="•"/>
            </a:pPr>
            <a:r>
              <a:rPr lang="en-US" sz="2000" dirty="0"/>
              <a:t>Template designs can be started with the large marketplace presence in the commercial cloud (&gt;4500).  These template solutions can be customized and jump start Government deployments.</a:t>
            </a:r>
          </a:p>
          <a:p>
            <a:pPr marL="342900" indent="-342900">
              <a:buFont typeface="Arial" panose="020B0604020202020204" pitchFamily="34" charset="0"/>
              <a:buChar char="•"/>
            </a:pPr>
            <a:r>
              <a:rPr lang="en-US" sz="2000" dirty="0"/>
              <a:t>Advanced workloads, such as IoT Hub, Cognitive Services, get features more quickly in the commercial cloud, allowing the enterprise to get a head start on incorporating these features into the government applications.</a:t>
            </a:r>
          </a:p>
          <a:p>
            <a:pPr marL="342900" indent="-342900">
              <a:buFont typeface="Arial" panose="020B0604020202020204" pitchFamily="34" charset="0"/>
              <a:buChar char="•"/>
            </a:pPr>
            <a:r>
              <a:rPr lang="en-US" sz="2000" dirty="0"/>
              <a:t>Identity flexibility, the ability to create AAD directory for B2C and B2B capabilities.  Ability to leverage the O365 directory in PaaS solutions like Azure SQL.</a:t>
            </a:r>
          </a:p>
        </p:txBody>
      </p:sp>
    </p:spTree>
    <p:extLst>
      <p:ext uri="{BB962C8B-B14F-4D97-AF65-F5344CB8AC3E}">
        <p14:creationId xmlns:p14="http://schemas.microsoft.com/office/powerpoint/2010/main" val="16972349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Integration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65239" y="1058862"/>
            <a:ext cx="8989691" cy="5760720"/>
          </a:xfrm>
          <a:prstGeom prst="rect">
            <a:avLst/>
          </a:prstGeom>
        </p:spPr>
      </p:pic>
    </p:spTree>
    <p:extLst>
      <p:ext uri="{BB962C8B-B14F-4D97-AF65-F5344CB8AC3E}">
        <p14:creationId xmlns:p14="http://schemas.microsoft.com/office/powerpoint/2010/main" val="23060216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Interview</a:t>
            </a:r>
          </a:p>
        </p:txBody>
      </p:sp>
      <p:sp>
        <p:nvSpPr>
          <p:cNvPr id="3" name="Text Placeholder 2"/>
          <p:cNvSpPr>
            <a:spLocks noGrp="1"/>
          </p:cNvSpPr>
          <p:nvPr>
            <p:ph type="body" sz="quarter" idx="10"/>
          </p:nvPr>
        </p:nvSpPr>
        <p:spPr>
          <a:xfrm>
            <a:off x="274638" y="1212850"/>
            <a:ext cx="11887200" cy="5786199"/>
          </a:xfrm>
        </p:spPr>
        <p:txBody>
          <a:bodyPr/>
          <a:lstStyle/>
          <a:p>
            <a:pPr marL="571500" indent="-571500">
              <a:buFont typeface="Arial" panose="020B0604020202020204" pitchFamily="34" charset="0"/>
              <a:buChar char="•"/>
            </a:pPr>
            <a:r>
              <a:rPr lang="en-US" sz="2000" dirty="0" err="1"/>
              <a:t>Goto</a:t>
            </a:r>
            <a:r>
              <a:rPr lang="en-US" sz="2000" dirty="0"/>
              <a:t> </a:t>
            </a:r>
            <a:r>
              <a:rPr lang="en-US" sz="2000" dirty="0">
                <a:hlinkClick r:id="rId2"/>
              </a:rPr>
              <a:t>https://github.com/willstg/AzureFoundation</a:t>
            </a:r>
            <a:r>
              <a:rPr lang="en-US" sz="2000" dirty="0"/>
              <a:t> and navigate to the Metadata folder, download and rename the spreadsheet by adding the account name to the spreadsheet.  (Sorry it is so big)</a:t>
            </a:r>
          </a:p>
          <a:p>
            <a:pPr marL="571500" indent="-571500">
              <a:buFont typeface="Arial" panose="020B0604020202020204" pitchFamily="34" charset="0"/>
              <a:buChar char="•"/>
            </a:pPr>
            <a:r>
              <a:rPr lang="en-US" sz="2000" dirty="0"/>
              <a:t>Start from Left to Right, one of the first tabs outlines the interview process</a:t>
            </a:r>
          </a:p>
          <a:p>
            <a:pPr marL="571500" indent="-571500">
              <a:buFont typeface="Arial" panose="020B0604020202020204" pitchFamily="34" charset="0"/>
              <a:buChar char="•"/>
            </a:pPr>
            <a:r>
              <a:rPr lang="en-US" sz="2000" dirty="0"/>
              <a:t>How many departments does the account require?  Similar to “how many forests/domains do I need”, less is more, however there are good reasons for separation.  For example, a state agency may have their own budget and have very different business models then other state agencies where Department separation makes perfect sense.  Another example, local Police Departments versus central IT where they want to make sure that no opportunity for cross contamination of resources.</a:t>
            </a:r>
          </a:p>
          <a:p>
            <a:pPr marL="571500" indent="-571500">
              <a:buFont typeface="Arial" panose="020B0604020202020204" pitchFamily="34" charset="0"/>
              <a:buChar char="•"/>
            </a:pPr>
            <a:r>
              <a:rPr lang="en-US" sz="2000" dirty="0"/>
              <a:t>Subscription Naming Conventions could be no changes, or customized.</a:t>
            </a:r>
          </a:p>
          <a:p>
            <a:pPr marL="571500" indent="-571500">
              <a:buFont typeface="Arial" panose="020B0604020202020204" pitchFamily="34" charset="0"/>
              <a:buChar char="•"/>
            </a:pPr>
            <a:r>
              <a:rPr lang="en-US" sz="2000" dirty="0"/>
              <a:t>Decide what four datacenters to use, reference the Azure Data Center Pair documents to make sure there is an understanding on the Azure failover design.  </a:t>
            </a:r>
          </a:p>
          <a:p>
            <a:pPr marL="571500" indent="-571500">
              <a:buFont typeface="Arial" panose="020B0604020202020204" pitchFamily="34" charset="0"/>
              <a:buChar char="•"/>
            </a:pPr>
            <a:r>
              <a:rPr lang="en-US" sz="2000" dirty="0"/>
              <a:t>Determine if Network Virtual Appliances (NVA) will be used in conjunction with the Azure Software Defined Networking.  Update the Subnets that will be subjected to the User Defined Routing rules.</a:t>
            </a:r>
          </a:p>
          <a:p>
            <a:pPr marL="571500" indent="-571500">
              <a:buFont typeface="Arial" panose="020B0604020202020204" pitchFamily="34" charset="0"/>
              <a:buChar char="•"/>
            </a:pPr>
            <a:r>
              <a:rPr lang="en-US" sz="2000" dirty="0"/>
              <a:t>Introduce ExpressRoute and the path to integrate with </a:t>
            </a:r>
            <a:r>
              <a:rPr lang="en-US" sz="2000" dirty="0" err="1"/>
              <a:t>IPSec</a:t>
            </a:r>
            <a:r>
              <a:rPr lang="en-US" sz="2000" dirty="0"/>
              <a:t> VPNs (Dynamic or Static routing).</a:t>
            </a:r>
          </a:p>
          <a:p>
            <a:pPr marL="571500" indent="-571500">
              <a:buFont typeface="Arial" panose="020B0604020202020204" pitchFamily="34" charset="0"/>
              <a:buChar char="•"/>
            </a:pPr>
            <a:r>
              <a:rPr lang="en-US" sz="2000" dirty="0"/>
              <a:t>Local Networks, IP space that will be accessible from Azure’s private connections.</a:t>
            </a:r>
          </a:p>
          <a:p>
            <a:pPr marL="571500" indent="-571500">
              <a:buFont typeface="Arial" panose="020B0604020202020204" pitchFamily="34" charset="0"/>
              <a:buChar char="•"/>
            </a:pPr>
            <a:r>
              <a:rPr lang="en-US" sz="2000" dirty="0"/>
              <a:t> 	</a:t>
            </a:r>
          </a:p>
          <a:p>
            <a:pPr marL="571500" indent="-571500">
              <a:buFont typeface="Arial" panose="020B0604020202020204" pitchFamily="34" charset="0"/>
              <a:buChar char="•"/>
            </a:pPr>
            <a:endParaRPr lang="en-US" sz="2000" dirty="0"/>
          </a:p>
          <a:p>
            <a:pPr marL="571500" indent="-571500">
              <a:buFont typeface="Arial" panose="020B0604020202020204" pitchFamily="34" charset="0"/>
              <a:buChar char="•"/>
            </a:pPr>
            <a:endParaRPr lang="en-US" sz="2000" dirty="0"/>
          </a:p>
        </p:txBody>
      </p:sp>
    </p:spTree>
    <p:extLst>
      <p:ext uri="{BB962C8B-B14F-4D97-AF65-F5344CB8AC3E}">
        <p14:creationId xmlns:p14="http://schemas.microsoft.com/office/powerpoint/2010/main" val="30519801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6" name="Rectangle 5"/>
          <p:cNvSpPr/>
          <p:nvPr/>
        </p:nvSpPr>
        <p:spPr>
          <a:xfrm>
            <a:off x="198437" y="296862"/>
            <a:ext cx="5562600" cy="317009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Azure Value Proposition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Prerequisites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Common Missteps with new Enrollments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Security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Architecture Overview</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Enrollment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Network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Security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Configuration Details</a:t>
            </a:r>
            <a:br>
              <a:rPr lang="en-US" sz="2000" dirty="0"/>
            </a:br>
            <a:endParaRPr lang="en-US" sz="2000" dirty="0"/>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Master Data for System Names</a:t>
            </a:r>
          </a:p>
        </p:txBody>
      </p:sp>
      <p:sp>
        <p:nvSpPr>
          <p:cNvPr id="8" name="Text Placeholder 7"/>
          <p:cNvSpPr>
            <a:spLocks noGrp="1"/>
          </p:cNvSpPr>
          <p:nvPr>
            <p:ph type="body" sz="quarter" idx="38"/>
          </p:nvPr>
        </p:nvSpPr>
        <p:spPr/>
        <p:style>
          <a:lnRef idx="2">
            <a:schemeClr val="accent3"/>
          </a:lnRef>
          <a:fillRef idx="1">
            <a:schemeClr val="lt1"/>
          </a:fillRef>
          <a:effectRef idx="0">
            <a:schemeClr val="accent3"/>
          </a:effectRef>
          <a:fontRef idx="minor">
            <a:schemeClr val="dk1"/>
          </a:fontRef>
        </p:style>
        <p:txBody>
          <a:bodyPr/>
          <a:lstStyle/>
          <a:p>
            <a:pPr marL="171450" indent="-171450" fontAlgn="b">
              <a:buFont typeface="Arial" panose="020B0604020202020204" pitchFamily="34" charset="0"/>
              <a:buChar char="•"/>
            </a:pPr>
            <a:r>
              <a:rPr lang="en-US" dirty="0">
                <a:solidFill>
                  <a:schemeClr val="bg1"/>
                </a:solidFill>
              </a:rPr>
              <a:t>G1:  Azure MAG1 Des Moines data center</a:t>
            </a:r>
          </a:p>
          <a:p>
            <a:pPr marL="171450" indent="-171450" fontAlgn="b">
              <a:buFont typeface="Arial" panose="020B0604020202020204" pitchFamily="34" charset="0"/>
              <a:buChar char="•"/>
            </a:pPr>
            <a:r>
              <a:rPr lang="en-US" dirty="0">
                <a:solidFill>
                  <a:schemeClr val="bg1"/>
                </a:solidFill>
              </a:rPr>
              <a:t>G2:  Azure MAG2 Boyden data center</a:t>
            </a:r>
          </a:p>
          <a:p>
            <a:pPr marL="171450" indent="-171450" fontAlgn="b">
              <a:buFont typeface="Arial" panose="020B0604020202020204" pitchFamily="34" charset="0"/>
              <a:buChar char="•"/>
            </a:pPr>
            <a:r>
              <a:rPr lang="en-US" dirty="0">
                <a:solidFill>
                  <a:schemeClr val="bg1"/>
                </a:solidFill>
              </a:rPr>
              <a:t>S1:  Azure Central Chicago</a:t>
            </a:r>
          </a:p>
          <a:p>
            <a:pPr marL="171450" indent="-171450" fontAlgn="b">
              <a:buFont typeface="Arial" panose="020B0604020202020204" pitchFamily="34" charset="0"/>
              <a:buChar char="•"/>
            </a:pPr>
            <a:r>
              <a:rPr lang="en-US" dirty="0">
                <a:solidFill>
                  <a:schemeClr val="bg1"/>
                </a:solidFill>
              </a:rPr>
              <a:t>S2:  Azure Central Iowa</a:t>
            </a:r>
          </a:p>
          <a:p>
            <a:pPr fontAlgn="b"/>
            <a:endParaRPr lang="en-US" dirty="0"/>
          </a:p>
          <a:p>
            <a:endParaRPr lang="en-US" dirty="0"/>
          </a:p>
        </p:txBody>
      </p:sp>
      <p:sp>
        <p:nvSpPr>
          <p:cNvPr id="9" name="Text Placeholder 8"/>
          <p:cNvSpPr>
            <a:spLocks noGrp="1"/>
          </p:cNvSpPr>
          <p:nvPr>
            <p:ph type="body" sz="quarter" idx="39"/>
          </p:nvPr>
        </p:nvSpPr>
        <p:spPr>
          <a:ln/>
        </p:spPr>
        <p:style>
          <a:lnRef idx="2">
            <a:schemeClr val="accent3"/>
          </a:lnRef>
          <a:fillRef idx="1">
            <a:schemeClr val="lt1"/>
          </a:fillRef>
          <a:effectRef idx="0">
            <a:schemeClr val="accent3"/>
          </a:effectRef>
          <a:fontRef idx="minor">
            <a:schemeClr val="dk1"/>
          </a:fontRef>
        </p:style>
        <p:txBody>
          <a:bodyPr vert="horz" wrap="square" lIns="182880" tIns="146304" rIns="182880" bIns="146304" rtlCol="0">
            <a:noAutofit/>
          </a:bodyPr>
          <a:lstStyle/>
          <a:p>
            <a:pPr marL="171450" indent="-171450" fontAlgn="b">
              <a:lnSpc>
                <a:spcPct val="90000"/>
              </a:lnSpc>
              <a:buFont typeface="Arial" panose="020B0604020202020204" pitchFamily="34" charset="0"/>
              <a:buChar char="•"/>
            </a:pPr>
            <a:r>
              <a:rPr lang="en-US" dirty="0">
                <a:solidFill>
                  <a:schemeClr val="bg1"/>
                </a:solidFill>
              </a:rPr>
              <a:t>D:  Development</a:t>
            </a:r>
          </a:p>
          <a:p>
            <a:pPr marL="171450" indent="-171450" fontAlgn="b">
              <a:lnSpc>
                <a:spcPct val="90000"/>
              </a:lnSpc>
              <a:buFont typeface="Arial" panose="020B0604020202020204" pitchFamily="34" charset="0"/>
              <a:buChar char="•"/>
            </a:pPr>
            <a:r>
              <a:rPr lang="en-US" dirty="0">
                <a:solidFill>
                  <a:schemeClr val="bg1"/>
                </a:solidFill>
              </a:rPr>
              <a:t>S:  System Integration Testing</a:t>
            </a:r>
          </a:p>
          <a:p>
            <a:pPr marL="171450" indent="-171450" fontAlgn="b">
              <a:lnSpc>
                <a:spcPct val="90000"/>
              </a:lnSpc>
              <a:buFont typeface="Arial" panose="020B0604020202020204" pitchFamily="34" charset="0"/>
              <a:buChar char="•"/>
            </a:pPr>
            <a:r>
              <a:rPr lang="en-US" dirty="0">
                <a:solidFill>
                  <a:schemeClr val="bg1"/>
                </a:solidFill>
              </a:rPr>
              <a:t>T:  Test</a:t>
            </a:r>
          </a:p>
          <a:p>
            <a:pPr marL="171450" indent="-171450" fontAlgn="b">
              <a:lnSpc>
                <a:spcPct val="90000"/>
              </a:lnSpc>
              <a:buFont typeface="Arial" panose="020B0604020202020204" pitchFamily="34" charset="0"/>
              <a:buChar char="•"/>
            </a:pPr>
            <a:r>
              <a:rPr lang="en-US" dirty="0">
                <a:solidFill>
                  <a:schemeClr val="bg1"/>
                </a:solidFill>
              </a:rPr>
              <a:t>U:  Staging</a:t>
            </a:r>
          </a:p>
          <a:p>
            <a:pPr marL="171450" indent="-171450" fontAlgn="b">
              <a:lnSpc>
                <a:spcPct val="90000"/>
              </a:lnSpc>
              <a:buFont typeface="Arial" panose="020B0604020202020204" pitchFamily="34" charset="0"/>
              <a:buChar char="•"/>
            </a:pPr>
            <a:r>
              <a:rPr lang="en-US" dirty="0">
                <a:solidFill>
                  <a:schemeClr val="bg1"/>
                </a:solidFill>
              </a:rPr>
              <a:t>P:  Production</a:t>
            </a:r>
          </a:p>
        </p:txBody>
      </p:sp>
      <p:sp>
        <p:nvSpPr>
          <p:cNvPr id="10" name="Text Placeholder 9"/>
          <p:cNvSpPr>
            <a:spLocks noGrp="1"/>
          </p:cNvSpPr>
          <p:nvPr>
            <p:ph type="body" sz="quarter" idx="41"/>
          </p:nvPr>
        </p:nvSpPr>
        <p:spPr>
          <a:xfrm>
            <a:off x="8874642" y="2750038"/>
            <a:ext cx="2742914" cy="3947626"/>
          </a:xfrm>
        </p:spPr>
        <p:style>
          <a:lnRef idx="2">
            <a:schemeClr val="accent3"/>
          </a:lnRef>
          <a:fillRef idx="1">
            <a:schemeClr val="lt1"/>
          </a:fillRef>
          <a:effectRef idx="0">
            <a:schemeClr val="accent3"/>
          </a:effectRef>
          <a:fontRef idx="minor">
            <a:schemeClr val="dk1"/>
          </a:fontRef>
        </p:style>
        <p:txBody>
          <a:bodyPr>
            <a:normAutofit/>
          </a:bodyPr>
          <a:lstStyle/>
          <a:p>
            <a:pPr marL="171450" indent="-171450">
              <a:buFont typeface="Arial" panose="020B0604020202020204" pitchFamily="34" charset="0"/>
              <a:buChar char="•"/>
            </a:pPr>
            <a:r>
              <a:rPr lang="en-US" dirty="0">
                <a:solidFill>
                  <a:schemeClr val="bg1"/>
                </a:solidFill>
              </a:rPr>
              <a:t>SCPL:  System Center Portal</a:t>
            </a:r>
          </a:p>
          <a:p>
            <a:pPr marL="171450" indent="-171450">
              <a:buFont typeface="Arial" panose="020B0604020202020204" pitchFamily="34" charset="0"/>
              <a:buChar char="•"/>
            </a:pPr>
            <a:r>
              <a:rPr lang="en-US" dirty="0" err="1">
                <a:solidFill>
                  <a:schemeClr val="bg1"/>
                </a:solidFill>
              </a:rPr>
              <a:t>wsus</a:t>
            </a:r>
            <a:r>
              <a:rPr lang="en-US" dirty="0">
                <a:solidFill>
                  <a:schemeClr val="bg1"/>
                </a:solidFill>
              </a:rPr>
              <a:t>:  Windows Update Server</a:t>
            </a:r>
          </a:p>
          <a:p>
            <a:pPr marL="171450" indent="-171450">
              <a:buFont typeface="Arial" panose="020B0604020202020204" pitchFamily="34" charset="0"/>
              <a:buChar char="•"/>
            </a:pPr>
            <a:r>
              <a:rPr lang="en-US" dirty="0" err="1">
                <a:solidFill>
                  <a:schemeClr val="bg1"/>
                </a:solidFill>
              </a:rPr>
              <a:t>scor</a:t>
            </a:r>
            <a:r>
              <a:rPr lang="en-US" dirty="0">
                <a:solidFill>
                  <a:schemeClr val="bg1"/>
                </a:solidFill>
              </a:rPr>
              <a:t>:  System Center Orchestrator Server</a:t>
            </a:r>
          </a:p>
          <a:p>
            <a:pPr marL="171450" indent="-171450">
              <a:buFont typeface="Arial" panose="020B0604020202020204" pitchFamily="34" charset="0"/>
              <a:buChar char="•"/>
            </a:pPr>
            <a:r>
              <a:rPr lang="en-US" dirty="0" err="1">
                <a:solidFill>
                  <a:schemeClr val="bg1"/>
                </a:solidFill>
              </a:rPr>
              <a:t>scop</a:t>
            </a:r>
            <a:r>
              <a:rPr lang="en-US" dirty="0">
                <a:solidFill>
                  <a:schemeClr val="bg1"/>
                </a:solidFill>
              </a:rPr>
              <a:t>:  System Center Operations Manager</a:t>
            </a:r>
          </a:p>
          <a:p>
            <a:pPr marL="171450" indent="-171450">
              <a:buFont typeface="Arial" panose="020B0604020202020204" pitchFamily="34" charset="0"/>
              <a:buChar char="•"/>
            </a:pPr>
            <a:r>
              <a:rPr lang="en-US" dirty="0" err="1">
                <a:solidFill>
                  <a:schemeClr val="bg1"/>
                </a:solidFill>
              </a:rPr>
              <a:t>svmm</a:t>
            </a:r>
            <a:r>
              <a:rPr lang="en-US" dirty="0">
                <a:solidFill>
                  <a:schemeClr val="bg1"/>
                </a:solidFill>
              </a:rPr>
              <a:t>:  System Center Virtual </a:t>
            </a:r>
            <a:r>
              <a:rPr lang="en-US" dirty="0" err="1">
                <a:solidFill>
                  <a:schemeClr val="bg1"/>
                </a:solidFill>
              </a:rPr>
              <a:t>Machinge</a:t>
            </a:r>
            <a:r>
              <a:rPr lang="en-US" dirty="0">
                <a:solidFill>
                  <a:schemeClr val="bg1"/>
                </a:solidFill>
              </a:rPr>
              <a:t> Manager</a:t>
            </a:r>
          </a:p>
          <a:p>
            <a:pPr marL="171450" indent="-171450">
              <a:buFont typeface="Arial" panose="020B0604020202020204" pitchFamily="34" charset="0"/>
              <a:buChar char="•"/>
            </a:pPr>
            <a:r>
              <a:rPr lang="en-US" dirty="0" err="1">
                <a:solidFill>
                  <a:schemeClr val="bg1"/>
                </a:solidFill>
              </a:rPr>
              <a:t>aapp</a:t>
            </a:r>
            <a:r>
              <a:rPr lang="en-US" dirty="0">
                <a:solidFill>
                  <a:schemeClr val="bg1"/>
                </a:solidFill>
              </a:rPr>
              <a:t>:  Azure Application Services</a:t>
            </a:r>
          </a:p>
          <a:p>
            <a:pPr marL="171450" indent="-171450">
              <a:buFont typeface="Arial" panose="020B0604020202020204" pitchFamily="34" charset="0"/>
              <a:buChar char="•"/>
            </a:pPr>
            <a:r>
              <a:rPr lang="en-US" dirty="0" err="1">
                <a:solidFill>
                  <a:schemeClr val="bg1"/>
                </a:solidFill>
              </a:rPr>
              <a:t>adfs</a:t>
            </a:r>
            <a:r>
              <a:rPr lang="en-US" dirty="0">
                <a:solidFill>
                  <a:schemeClr val="bg1"/>
                </a:solidFill>
              </a:rPr>
              <a:t>:  Azure Active Directory Federation Services</a:t>
            </a:r>
          </a:p>
          <a:p>
            <a:pPr marL="171450" indent="-171450">
              <a:buFont typeface="Arial" panose="020B0604020202020204" pitchFamily="34" charset="0"/>
              <a:buChar char="•"/>
            </a:pPr>
            <a:endParaRPr lang="en-US" dirty="0">
              <a:solidFill>
                <a:schemeClr val="bg1"/>
              </a:solidFill>
            </a:endParaRPr>
          </a:p>
          <a:p>
            <a:pPr marL="171450" indent="-171450">
              <a:buFont typeface="Arial" panose="020B0604020202020204" pitchFamily="34" charset="0"/>
              <a:buChar char="•"/>
            </a:pPr>
            <a:endParaRPr lang="en-US" dirty="0">
              <a:solidFill>
                <a:schemeClr val="bg1"/>
              </a:solidFill>
            </a:endParaRPr>
          </a:p>
        </p:txBody>
      </p:sp>
      <p:sp>
        <p:nvSpPr>
          <p:cNvPr id="11" name="Text Placeholder 10"/>
          <p:cNvSpPr>
            <a:spLocks noGrp="1"/>
          </p:cNvSpPr>
          <p:nvPr>
            <p:ph type="body" sz="quarter" idx="42"/>
          </p:nvPr>
        </p:nvSpPr>
        <p:spPr>
          <a:xfrm>
            <a:off x="6009636" y="2750038"/>
            <a:ext cx="2742914" cy="3947626"/>
          </a:xfrm>
        </p:spPr>
        <p:style>
          <a:lnRef idx="2">
            <a:schemeClr val="accent3"/>
          </a:lnRef>
          <a:fillRef idx="1">
            <a:schemeClr val="lt1"/>
          </a:fillRef>
          <a:effectRef idx="0">
            <a:schemeClr val="accent3"/>
          </a:effectRef>
          <a:fontRef idx="minor">
            <a:schemeClr val="dk1"/>
          </a:fontRef>
        </p:style>
        <p:txBody>
          <a:bodyPr/>
          <a:lstStyle/>
          <a:p>
            <a:pPr marL="171450" indent="-171450" fontAlgn="b">
              <a:lnSpc>
                <a:spcPct val="90000"/>
              </a:lnSpc>
              <a:buFont typeface="Arial" panose="020B0604020202020204" pitchFamily="34" charset="0"/>
              <a:buChar char="•"/>
            </a:pPr>
            <a:r>
              <a:rPr lang="en-US" dirty="0">
                <a:solidFill>
                  <a:schemeClr val="bg1"/>
                </a:solidFill>
              </a:rPr>
              <a:t>Adds:  Active </a:t>
            </a:r>
            <a:r>
              <a:rPr lang="en-US" dirty="0" err="1">
                <a:solidFill>
                  <a:schemeClr val="bg1"/>
                </a:solidFill>
              </a:rPr>
              <a:t>Direc</a:t>
            </a:r>
            <a:endParaRPr lang="en-US" dirty="0">
              <a:solidFill>
                <a:schemeClr val="bg1"/>
              </a:solidFill>
            </a:endParaRPr>
          </a:p>
          <a:p>
            <a:pPr marL="171450" indent="-171450" fontAlgn="b">
              <a:lnSpc>
                <a:spcPct val="90000"/>
              </a:lnSpc>
              <a:buFont typeface="Arial" panose="020B0604020202020204" pitchFamily="34" charset="0"/>
              <a:buChar char="•"/>
            </a:pPr>
            <a:r>
              <a:rPr lang="en-US" dirty="0" err="1">
                <a:solidFill>
                  <a:schemeClr val="bg1"/>
                </a:solidFill>
              </a:rPr>
              <a:t>Async</a:t>
            </a:r>
            <a:r>
              <a:rPr lang="en-US" dirty="0">
                <a:solidFill>
                  <a:schemeClr val="bg1"/>
                </a:solidFill>
              </a:rPr>
              <a:t>:  Azure Sync</a:t>
            </a:r>
          </a:p>
          <a:p>
            <a:pPr marL="171450" indent="-171450" fontAlgn="b">
              <a:lnSpc>
                <a:spcPct val="90000"/>
              </a:lnSpc>
              <a:buFont typeface="Arial" panose="020B0604020202020204" pitchFamily="34" charset="0"/>
              <a:buChar char="•"/>
            </a:pPr>
            <a:r>
              <a:rPr lang="en-US" dirty="0" err="1">
                <a:solidFill>
                  <a:schemeClr val="bg1"/>
                </a:solidFill>
              </a:rPr>
              <a:t>Prxy</a:t>
            </a:r>
            <a:r>
              <a:rPr lang="en-US" dirty="0">
                <a:solidFill>
                  <a:schemeClr val="bg1"/>
                </a:solidFill>
              </a:rPr>
              <a:t>:  Remote Access Proxy</a:t>
            </a:r>
          </a:p>
          <a:p>
            <a:pPr marL="171450" indent="-171450" fontAlgn="b">
              <a:lnSpc>
                <a:spcPct val="90000"/>
              </a:lnSpc>
              <a:buFont typeface="Arial" panose="020B0604020202020204" pitchFamily="34" charset="0"/>
              <a:buChar char="•"/>
            </a:pPr>
            <a:r>
              <a:rPr lang="en-US" dirty="0" err="1">
                <a:solidFill>
                  <a:schemeClr val="bg1"/>
                </a:solidFill>
              </a:rPr>
              <a:t>Sqls</a:t>
            </a:r>
            <a:r>
              <a:rPr lang="en-US" dirty="0">
                <a:solidFill>
                  <a:schemeClr val="bg1"/>
                </a:solidFill>
              </a:rPr>
              <a:t>:  SQL Server</a:t>
            </a:r>
          </a:p>
          <a:p>
            <a:pPr marL="171450" indent="-171450" fontAlgn="b">
              <a:lnSpc>
                <a:spcPct val="90000"/>
              </a:lnSpc>
              <a:buFont typeface="Arial" panose="020B0604020202020204" pitchFamily="34" charset="0"/>
              <a:buChar char="•"/>
            </a:pPr>
            <a:r>
              <a:rPr lang="en-US" dirty="0" err="1">
                <a:solidFill>
                  <a:schemeClr val="bg1"/>
                </a:solidFill>
              </a:rPr>
              <a:t>Asql</a:t>
            </a:r>
            <a:r>
              <a:rPr lang="en-US" dirty="0">
                <a:solidFill>
                  <a:schemeClr val="bg1"/>
                </a:solidFill>
              </a:rPr>
              <a:t>:  Azure SQL </a:t>
            </a:r>
          </a:p>
          <a:p>
            <a:pPr marL="171450" indent="-171450" fontAlgn="b">
              <a:lnSpc>
                <a:spcPct val="90000"/>
              </a:lnSpc>
              <a:buFont typeface="Arial" panose="020B0604020202020204" pitchFamily="34" charset="0"/>
              <a:buChar char="•"/>
            </a:pPr>
            <a:r>
              <a:rPr lang="en-US" dirty="0" err="1">
                <a:solidFill>
                  <a:schemeClr val="bg1"/>
                </a:solidFill>
              </a:rPr>
              <a:t>Scus</a:t>
            </a:r>
            <a:r>
              <a:rPr lang="en-US" dirty="0">
                <a:solidFill>
                  <a:schemeClr val="bg1"/>
                </a:solidFill>
              </a:rPr>
              <a:t>:  System Center Update Server</a:t>
            </a:r>
          </a:p>
          <a:p>
            <a:pPr marL="171450" indent="-171450" fontAlgn="b">
              <a:lnSpc>
                <a:spcPct val="90000"/>
              </a:lnSpc>
              <a:buFont typeface="Arial" panose="020B0604020202020204" pitchFamily="34" charset="0"/>
              <a:buChar char="•"/>
            </a:pPr>
            <a:r>
              <a:rPr lang="en-US" dirty="0" err="1">
                <a:solidFill>
                  <a:schemeClr val="bg1"/>
                </a:solidFill>
              </a:rPr>
              <a:t>azsb</a:t>
            </a:r>
            <a:r>
              <a:rPr lang="en-US" dirty="0">
                <a:solidFill>
                  <a:schemeClr val="bg1"/>
                </a:solidFill>
              </a:rPr>
              <a:t>:  Azure Service Bus</a:t>
            </a:r>
          </a:p>
          <a:p>
            <a:pPr marL="171450" indent="-171450" fontAlgn="b">
              <a:lnSpc>
                <a:spcPct val="90000"/>
              </a:lnSpc>
              <a:buFont typeface="Arial" panose="020B0604020202020204" pitchFamily="34" charset="0"/>
              <a:buChar char="•"/>
            </a:pPr>
            <a:r>
              <a:rPr lang="en-US" dirty="0" err="1">
                <a:solidFill>
                  <a:schemeClr val="bg1"/>
                </a:solidFill>
              </a:rPr>
              <a:t>ospo</a:t>
            </a:r>
            <a:r>
              <a:rPr lang="en-US" dirty="0">
                <a:solidFill>
                  <a:schemeClr val="bg1"/>
                </a:solidFill>
              </a:rPr>
              <a:t>:  Office SharePoint Online</a:t>
            </a:r>
          </a:p>
          <a:p>
            <a:pPr marL="171450" indent="-171450" fontAlgn="b">
              <a:lnSpc>
                <a:spcPct val="90000"/>
              </a:lnSpc>
              <a:buFont typeface="Arial" panose="020B0604020202020204" pitchFamily="34" charset="0"/>
              <a:buChar char="•"/>
            </a:pPr>
            <a:r>
              <a:rPr lang="en-US" dirty="0" err="1">
                <a:solidFill>
                  <a:schemeClr val="bg1"/>
                </a:solidFill>
              </a:rPr>
              <a:t>vsbs</a:t>
            </a:r>
            <a:r>
              <a:rPr lang="en-US" dirty="0">
                <a:solidFill>
                  <a:schemeClr val="bg1"/>
                </a:solidFill>
              </a:rPr>
              <a:t>:  Visual Studio Build Server</a:t>
            </a:r>
          </a:p>
        </p:txBody>
      </p:sp>
      <p:sp>
        <p:nvSpPr>
          <p:cNvPr id="4" name="Text Placeholder 3"/>
          <p:cNvSpPr>
            <a:spLocks noGrp="1"/>
          </p:cNvSpPr>
          <p:nvPr>
            <p:ph type="body" sz="quarter" idx="29"/>
          </p:nvPr>
        </p:nvSpPr>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a:solidFill>
                  <a:schemeClr val="tx1"/>
                </a:solidFill>
              </a:rPr>
              <a:t>Data Centers</a:t>
            </a:r>
          </a:p>
          <a:p>
            <a:r>
              <a:rPr lang="en-US" dirty="0">
                <a:solidFill>
                  <a:schemeClr val="tx1"/>
                </a:solidFill>
              </a:rPr>
              <a:t>(2 Characters)</a:t>
            </a:r>
          </a:p>
        </p:txBody>
      </p:sp>
      <p:sp>
        <p:nvSpPr>
          <p:cNvPr id="5" name="Text Placeholder 4"/>
          <p:cNvSpPr>
            <a:spLocks noGrp="1"/>
          </p:cNvSpPr>
          <p:nvPr>
            <p:ph type="body" sz="quarter" idx="30"/>
          </p:nvPr>
        </p:nvSpPr>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a:solidFill>
                  <a:schemeClr val="tx1"/>
                </a:solidFill>
              </a:rPr>
              <a:t>Environment</a:t>
            </a:r>
          </a:p>
          <a:p>
            <a:r>
              <a:rPr lang="en-US" dirty="0">
                <a:solidFill>
                  <a:schemeClr val="tx1"/>
                </a:solidFill>
              </a:rPr>
              <a:t>(1 Character)</a:t>
            </a:r>
          </a:p>
        </p:txBody>
      </p:sp>
      <p:sp>
        <p:nvSpPr>
          <p:cNvPr id="6" name="Text Placeholder 5"/>
          <p:cNvSpPr>
            <a:spLocks noGrp="1"/>
          </p:cNvSpPr>
          <p:nvPr>
            <p:ph type="body" sz="quarter" idx="32"/>
          </p:nvPr>
        </p:nvSpPr>
        <p:spPr>
          <a:xfrm>
            <a:off x="6009466" y="1274472"/>
            <a:ext cx="2742914" cy="1415565"/>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a:solidFill>
                  <a:schemeClr val="tx1"/>
                </a:solidFill>
              </a:rPr>
              <a:t>System Function</a:t>
            </a:r>
          </a:p>
          <a:p>
            <a:r>
              <a:rPr lang="en-US" dirty="0">
                <a:solidFill>
                  <a:schemeClr val="tx1"/>
                </a:solidFill>
              </a:rPr>
              <a:t>(4 Characters)</a:t>
            </a:r>
          </a:p>
        </p:txBody>
      </p:sp>
      <p:sp>
        <p:nvSpPr>
          <p:cNvPr id="7" name="Text Placeholder 6"/>
          <p:cNvSpPr>
            <a:spLocks noGrp="1"/>
          </p:cNvSpPr>
          <p:nvPr>
            <p:ph type="body" sz="quarter" idx="33"/>
          </p:nvPr>
        </p:nvSpPr>
        <p:spPr>
          <a:xfrm>
            <a:off x="8874387" y="1274472"/>
            <a:ext cx="2742914" cy="1415565"/>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a:solidFill>
                  <a:schemeClr val="tx1"/>
                </a:solidFill>
              </a:rPr>
              <a:t>System Function (</a:t>
            </a:r>
            <a:r>
              <a:rPr lang="en-US" dirty="0" err="1">
                <a:solidFill>
                  <a:schemeClr val="tx1"/>
                </a:solidFill>
              </a:rPr>
              <a:t>Cont</a:t>
            </a:r>
            <a:r>
              <a:rPr lang="en-US" dirty="0">
                <a:solidFill>
                  <a:schemeClr val="tx1"/>
                </a:solidFill>
              </a:rPr>
              <a:t>)</a:t>
            </a:r>
          </a:p>
        </p:txBody>
      </p:sp>
    </p:spTree>
    <p:extLst>
      <p:ext uri="{BB962C8B-B14F-4D97-AF65-F5344CB8AC3E}">
        <p14:creationId xmlns:p14="http://schemas.microsoft.com/office/powerpoint/2010/main" val="17853256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Partners who will deploy the Patterns</a:t>
            </a:r>
          </a:p>
        </p:txBody>
      </p:sp>
      <p:sp>
        <p:nvSpPr>
          <p:cNvPr id="5" name="Text Placeholder 4"/>
          <p:cNvSpPr>
            <a:spLocks noGrp="1"/>
          </p:cNvSpPr>
          <p:nvPr>
            <p:ph type="body" sz="quarter" idx="10"/>
          </p:nvPr>
        </p:nvSpPr>
        <p:spPr>
          <a:xfrm>
            <a:off x="274638" y="1212850"/>
            <a:ext cx="11887200" cy="3816429"/>
          </a:xfrm>
        </p:spPr>
        <p:txBody>
          <a:bodyPr/>
          <a:lstStyle/>
          <a:p>
            <a:r>
              <a:rPr lang="en-US" dirty="0"/>
              <a:t>The list of partners who will deploy the AzureFoundation are listed in a tab on the AzureFoundation’s Metadata Directory.  </a:t>
            </a:r>
          </a:p>
          <a:p>
            <a:endParaRPr lang="en-US" dirty="0"/>
          </a:p>
          <a:p>
            <a:r>
              <a:rPr lang="en-US" sz="2000" dirty="0">
                <a:hlinkClick r:id="rId2"/>
              </a:rPr>
              <a:t>https://github.com/willstg/AzureFoundation/blob/master/Metadata/AF_ARM_AzureSystemRequirements_Working.xlsx</a:t>
            </a:r>
            <a:endParaRPr lang="en-US" sz="2000" dirty="0"/>
          </a:p>
          <a:p>
            <a:endParaRPr lang="en-US" dirty="0"/>
          </a:p>
        </p:txBody>
      </p:sp>
    </p:spTree>
    <p:extLst>
      <p:ext uri="{BB962C8B-B14F-4D97-AF65-F5344CB8AC3E}">
        <p14:creationId xmlns:p14="http://schemas.microsoft.com/office/powerpoint/2010/main" val="219793433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the Spreadsheet</a:t>
            </a:r>
          </a:p>
        </p:txBody>
      </p:sp>
      <p:sp>
        <p:nvSpPr>
          <p:cNvPr id="5" name="Text Placeholder 4"/>
          <p:cNvSpPr>
            <a:spLocks noGrp="1"/>
          </p:cNvSpPr>
          <p:nvPr>
            <p:ph type="body" sz="quarter" idx="10"/>
          </p:nvPr>
        </p:nvSpPr>
        <p:spPr>
          <a:xfrm>
            <a:off x="274639" y="1212849"/>
            <a:ext cx="5486399" cy="2215991"/>
          </a:xfrm>
        </p:spPr>
        <p:txBody>
          <a:bodyPr/>
          <a:lstStyle/>
          <a:p>
            <a:pPr marL="571500" indent="-571500">
              <a:buFont typeface="Arial" panose="020B0604020202020204" pitchFamily="34" charset="0"/>
              <a:buChar char="•"/>
            </a:pPr>
            <a:r>
              <a:rPr lang="en-US" sz="2000" dirty="0"/>
              <a:t>Where:  SLG Azure SharePoint “</a:t>
            </a:r>
            <a:r>
              <a:rPr lang="en-US" sz="2000" dirty="0">
                <a:hlinkClick r:id="rId2"/>
              </a:rPr>
              <a:t>Foundation</a:t>
            </a:r>
            <a:r>
              <a:rPr lang="en-US" sz="2000" dirty="0"/>
              <a:t>”</a:t>
            </a:r>
          </a:p>
          <a:p>
            <a:pPr marL="571500" indent="-571500">
              <a:buFont typeface="Arial" panose="020B0604020202020204" pitchFamily="34" charset="0"/>
              <a:buChar char="•"/>
            </a:pPr>
            <a:r>
              <a:rPr lang="en-US" sz="2000" dirty="0"/>
              <a:t>Create a copy in your own customer directory</a:t>
            </a:r>
          </a:p>
          <a:p>
            <a:pPr marL="571500" indent="-571500">
              <a:buFont typeface="Arial" panose="020B0604020202020204" pitchFamily="34" charset="0"/>
              <a:buChar char="•"/>
            </a:pPr>
            <a:r>
              <a:rPr lang="en-US" sz="2000" dirty="0"/>
              <a:t>Workbooks in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139869"/>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Notes</a:t>
            </a:r>
          </a:p>
        </p:txBody>
      </p:sp>
      <p:sp>
        <p:nvSpPr>
          <p:cNvPr id="3" name="Text Placeholder 2"/>
          <p:cNvSpPr>
            <a:spLocks noGrp="1"/>
          </p:cNvSpPr>
          <p:nvPr>
            <p:ph type="body" sz="quarter" idx="10"/>
          </p:nvPr>
        </p:nvSpPr>
        <p:spPr>
          <a:xfrm>
            <a:off x="274639" y="1212849"/>
            <a:ext cx="5486399" cy="5509200"/>
          </a:xfrm>
        </p:spPr>
        <p:txBody>
          <a:bodyPr/>
          <a:lstStyle/>
          <a:p>
            <a:r>
              <a:rPr lang="en-US" sz="2000" dirty="0"/>
              <a:t>The EA Portal and Account Portal have a Read Only API, which prevent us from writing automation to deploy “Departments”, “Account” and “Subscriptions”.  “click, click, click” interface.</a:t>
            </a:r>
          </a:p>
          <a:p>
            <a:r>
              <a:rPr lang="en-US" sz="2000" dirty="0"/>
              <a:t>Naming conventions are formulas that help the customer with a proposed naming convention or work with the customers to modify the formulas to match the enterprise naming conventions.  This is a template, it can be modified.  </a:t>
            </a:r>
          </a:p>
          <a:p>
            <a:r>
              <a:rPr lang="en-US" sz="2000" dirty="0"/>
              <a:t>Note:  When the network team offers to design the IP addresses, the foundation pattern is now an example and all the work needs to be reproduced and the AzureFoundation isn’t valid anymore.</a:t>
            </a:r>
          </a:p>
          <a:p>
            <a:endParaRPr lang="en-US" sz="2000" dirty="0"/>
          </a:p>
          <a:p>
            <a:endParaRPr lang="en-US" sz="2000" dirty="0"/>
          </a:p>
        </p:txBody>
      </p:sp>
      <p:pic>
        <p:nvPicPr>
          <p:cNvPr id="5" name="Picture 4"/>
          <p:cNvPicPr>
            <a:picLocks noChangeAspect="1"/>
          </p:cNvPicPr>
          <p:nvPr/>
        </p:nvPicPr>
        <p:blipFill>
          <a:blip r:embed="rId2"/>
          <a:stretch>
            <a:fillRect/>
          </a:stretch>
        </p:blipFill>
        <p:spPr>
          <a:xfrm>
            <a:off x="7757641" y="0"/>
            <a:ext cx="4659429" cy="6994525"/>
          </a:xfrm>
          <a:prstGeom prst="rect">
            <a:avLst/>
          </a:pr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VNET Design </a:t>
            </a:r>
          </a:p>
        </p:txBody>
      </p:sp>
      <p:sp>
        <p:nvSpPr>
          <p:cNvPr id="3" name="Text Placeholder 2"/>
          <p:cNvSpPr>
            <a:spLocks noGrp="1"/>
          </p:cNvSpPr>
          <p:nvPr>
            <p:ph type="body" sz="quarter" idx="10"/>
          </p:nvPr>
        </p:nvSpPr>
        <p:spPr>
          <a:xfrm>
            <a:off x="274639" y="1212849"/>
            <a:ext cx="5486399" cy="4585871"/>
          </a:xfrm>
        </p:spPr>
        <p:txBody>
          <a:bodyPr/>
          <a:lstStyle/>
          <a:p>
            <a:r>
              <a:rPr lang="en-US" sz="2000" dirty="0"/>
              <a:t>RFC 1918 IPv4 addresses</a:t>
            </a:r>
          </a:p>
          <a:p>
            <a:r>
              <a:rPr lang="en-US" sz="2000" dirty="0"/>
              <a:t>10.0.0.0/16 or </a:t>
            </a:r>
          </a:p>
          <a:p>
            <a:r>
              <a:rPr lang="en-US" sz="2000" dirty="0"/>
              <a:t>172.16.0.0/16</a:t>
            </a:r>
          </a:p>
          <a:p>
            <a:r>
              <a:rPr lang="en-US" sz="2000" dirty="0"/>
              <a:t>Goal:  Avoid Conflict</a:t>
            </a:r>
          </a:p>
          <a:p>
            <a:r>
              <a:rPr lang="en-US" sz="2000" dirty="0"/>
              <a:t>Typical response:  “we are only putting a few things in Azure why do I need 65,000+ hosts?”</a:t>
            </a:r>
          </a:p>
          <a:p>
            <a:r>
              <a:rPr lang="en-US" sz="2000" dirty="0"/>
              <a:t>The pattern gives up to four Azure locations a highly available georedundant secure network layout for most workloads.</a:t>
            </a:r>
          </a:p>
          <a:p>
            <a:r>
              <a:rPr lang="en-US" sz="2000" dirty="0"/>
              <a:t>This pattern requires only column M and N need to be modified.</a:t>
            </a:r>
          </a:p>
          <a:p>
            <a:endParaRPr lang="en-US" sz="2000"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74282" y="1516062"/>
            <a:ext cx="6283066" cy="4188710"/>
          </a:xfrm>
          <a:prstGeom prst="rect">
            <a:avLst/>
          </a:pr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Build Sheets	</a:t>
            </a:r>
          </a:p>
        </p:txBody>
      </p:sp>
      <p:sp>
        <p:nvSpPr>
          <p:cNvPr id="3" name="Text Placeholder 2"/>
          <p:cNvSpPr>
            <a:spLocks noGrp="1"/>
          </p:cNvSpPr>
          <p:nvPr>
            <p:ph type="body" sz="quarter" idx="10"/>
          </p:nvPr>
        </p:nvSpPr>
        <p:spPr>
          <a:xfrm>
            <a:off x="274639" y="1212849"/>
            <a:ext cx="5486399" cy="4739759"/>
          </a:xfrm>
        </p:spPr>
        <p:txBody>
          <a:bodyPr/>
          <a:lstStyle/>
          <a:p>
            <a:pPr marL="342900" indent="-342900">
              <a:buFont typeface="Arial" panose="020B0604020202020204" pitchFamily="34" charset="0"/>
              <a:buChar char="•"/>
            </a:pPr>
            <a:r>
              <a:rPr lang="en-US" sz="2000" dirty="0"/>
              <a:t>Patterns are modelled in a spreadsheet giving a safe level of abstraction.</a:t>
            </a:r>
          </a:p>
          <a:p>
            <a:pPr marL="342900" indent="-342900">
              <a:buFont typeface="Arial" panose="020B0604020202020204" pitchFamily="34" charset="0"/>
              <a:buChar char="•"/>
            </a:pPr>
            <a:r>
              <a:rPr lang="en-US" sz="2000" dirty="0"/>
              <a:t>Common Workloads</a:t>
            </a:r>
          </a:p>
          <a:p>
            <a:pPr marL="574675" lvl="2" indent="-342900">
              <a:buFont typeface="Arial" panose="020B0604020202020204" pitchFamily="34" charset="0"/>
              <a:buChar char="•"/>
            </a:pPr>
            <a:r>
              <a:rPr lang="en-US" dirty="0"/>
              <a:t>Identity Pattern (7 Servers)</a:t>
            </a:r>
          </a:p>
          <a:p>
            <a:pPr marL="574675" lvl="2" indent="-342900">
              <a:buFont typeface="Arial" panose="020B0604020202020204" pitchFamily="34" charset="0"/>
              <a:buChar char="•"/>
            </a:pPr>
            <a:r>
              <a:rPr lang="en-US" dirty="0"/>
              <a:t>SharePoint Pattern (11 Servers)</a:t>
            </a:r>
          </a:p>
          <a:p>
            <a:pPr marL="574675" lvl="2" indent="-342900">
              <a:buFont typeface="Arial" panose="020B0604020202020204" pitchFamily="34" charset="0"/>
              <a:buChar char="•"/>
            </a:pPr>
            <a:r>
              <a:rPr lang="en-US" dirty="0"/>
              <a:t>SQL Server Pattern (3 Servers)</a:t>
            </a:r>
          </a:p>
          <a:p>
            <a:pPr marL="342900" indent="-342900">
              <a:buFont typeface="Arial" panose="020B0604020202020204" pitchFamily="34" charset="0"/>
              <a:buChar char="•"/>
            </a:pPr>
            <a:r>
              <a:rPr lang="en-US" sz="2000" dirty="0"/>
              <a:t>Naming Conventions are formulas</a:t>
            </a:r>
          </a:p>
          <a:p>
            <a:pPr marL="342900" indent="-342900">
              <a:buFont typeface="Arial" panose="020B0604020202020204" pitchFamily="34" charset="0"/>
              <a:buChar char="•"/>
            </a:pPr>
            <a:r>
              <a:rPr lang="en-US" sz="2000" dirty="0"/>
              <a:t>This is not a battle worth fighting, the goal of a good name is to be unique and informative.</a:t>
            </a:r>
          </a:p>
          <a:p>
            <a:pPr marL="342900" indent="-342900">
              <a:buFont typeface="Arial" panose="020B0604020202020204" pitchFamily="34" charset="0"/>
              <a:buChar char="•"/>
            </a:pPr>
            <a:r>
              <a:rPr lang="en-US" sz="2000" dirty="0"/>
              <a:t>Ask to validate the naming convention, use ours or yours.</a:t>
            </a:r>
          </a:p>
          <a:p>
            <a:pPr marL="342900" indent="-342900">
              <a:buFont typeface="Arial" panose="020B0604020202020204" pitchFamily="34" charset="0"/>
              <a:buChar char="•"/>
            </a:pPr>
            <a:r>
              <a:rPr lang="en-US" sz="2000" dirty="0"/>
              <a:t>The entries will feed your pricing template.</a:t>
            </a:r>
          </a:p>
        </p:txBody>
      </p:sp>
      <p:pic>
        <p:nvPicPr>
          <p:cNvPr id="6" name="Picture 5"/>
          <p:cNvPicPr>
            <a:picLocks noChangeAspect="1"/>
          </p:cNvPicPr>
          <p:nvPr/>
        </p:nvPicPr>
        <p:blipFill>
          <a:blip r:embed="rId2"/>
          <a:stretch>
            <a:fillRect/>
          </a:stretch>
        </p:blipFill>
        <p:spPr>
          <a:xfrm>
            <a:off x="7742237" y="-29453"/>
            <a:ext cx="4659429" cy="6994525"/>
          </a:xfrm>
          <a:prstGeom prst="rect">
            <a:avLst/>
          </a:pr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3657599" cy="5262979"/>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2"/>
            </a:endParaRPr>
          </a:p>
          <a:p>
            <a:pPr marL="342900" indent="-342900">
              <a:buFont typeface="Arial" panose="020B0604020202020204" pitchFamily="34" charset="0"/>
              <a:buChar char="•"/>
            </a:pPr>
            <a:r>
              <a:rPr lang="en-US" sz="2000" dirty="0">
                <a:hlinkClick r:id="rId2"/>
              </a:rPr>
              <a:t>Standard SOW</a:t>
            </a:r>
            <a:r>
              <a:rPr lang="en-US" sz="2000" dirty="0"/>
              <a:t> </a:t>
            </a:r>
          </a:p>
          <a:p>
            <a:pPr marL="342900" indent="-342900">
              <a:buFont typeface="Arial" panose="020B0604020202020204" pitchFamily="34" charset="0"/>
              <a:buChar char="•"/>
            </a:pPr>
            <a:r>
              <a:rPr lang="en-US" sz="2000" dirty="0">
                <a:hlinkClick r:id="rId3"/>
              </a:rPr>
              <a:t>AzureFoundation GitHub Repository </a:t>
            </a:r>
            <a:r>
              <a:rPr lang="en-US" sz="2000" dirty="0"/>
              <a:t>for example templates that work in the Microsoft Azure Government (MAG) community cloud</a:t>
            </a:r>
          </a:p>
          <a:p>
            <a:pPr marL="342900" indent="-342900">
              <a:buFont typeface="Arial" panose="020B0604020202020204" pitchFamily="34" charset="0"/>
              <a:buChar char="•"/>
            </a:pPr>
            <a:r>
              <a:rPr lang="en-US" sz="2000" dirty="0"/>
              <a:t>Additional workloads are available to snap into Foundation.</a:t>
            </a:r>
          </a:p>
        </p:txBody>
      </p:sp>
      <p:pic>
        <p:nvPicPr>
          <p:cNvPr id="2" name="Picture 1"/>
          <p:cNvPicPr>
            <a:picLocks noChangeAspect="1"/>
          </p:cNvPicPr>
          <p:nvPr/>
        </p:nvPicPr>
        <p:blipFill>
          <a:blip r:embed="rId4"/>
          <a:stretch>
            <a:fillRect/>
          </a:stretch>
        </p:blipFill>
        <p:spPr>
          <a:xfrm>
            <a:off x="4084637" y="601662"/>
            <a:ext cx="8497769" cy="56692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t>For deploying images, the image has to be hosted in the same storage account as the VM.</a:t>
            </a:r>
            <a:endParaRPr lang="en-US" sz="2000" dirty="0">
              <a:gradFill>
                <a:gsLst>
                  <a:gs pos="1250">
                    <a:srgbClr val="107C10"/>
                  </a:gs>
                  <a:gs pos="99000">
                    <a:srgbClr val="107C10"/>
                  </a:gs>
                </a:gsLst>
                <a:lin ang="5400000" scaled="0"/>
              </a:gradFill>
            </a:endParaRP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95159"/>
          </a:xfrm>
        </p:spPr>
        <p:txBody>
          <a:bodyPr/>
          <a:lstStyle/>
          <a:p>
            <a:r>
              <a:rPr lang="en-US" sz="2000" dirty="0"/>
              <a:t>Enterprise Enrollment Portal:  </a:t>
            </a:r>
            <a:r>
              <a:rPr lang="en-US" sz="2000" dirty="0">
                <a:hlinkClick r:id="rId2"/>
              </a:rPr>
              <a:t>https://ea.azure.com</a:t>
            </a:r>
            <a:endParaRPr lang="en-US" sz="2000" dirty="0"/>
          </a:p>
          <a:p>
            <a:r>
              <a:rPr lang="en-US" sz="2000" dirty="0"/>
              <a:t>MAG Account Portal:  </a:t>
            </a:r>
            <a:r>
              <a:rPr lang="en-US" sz="2000" dirty="0">
                <a:hlinkClick r:id="rId3"/>
              </a:rPr>
              <a:t>https://account.windowsazure.us</a:t>
            </a:r>
            <a:endParaRPr lang="en-US" sz="2000" dirty="0"/>
          </a:p>
          <a:p>
            <a:r>
              <a:rPr lang="en-US" sz="2000" dirty="0"/>
              <a:t>MAC Account Portal:  </a:t>
            </a:r>
            <a:r>
              <a:rPr lang="en-US" sz="2000" dirty="0">
                <a:hlinkClick r:id="rId4"/>
              </a:rPr>
              <a:t>https://account.windowsazure.com</a:t>
            </a:r>
            <a:endParaRPr lang="en-US" sz="2000" dirty="0"/>
          </a:p>
          <a:p>
            <a:r>
              <a:rPr lang="en-US" sz="2000" dirty="0"/>
              <a:t>MAC Azure Management:  </a:t>
            </a:r>
            <a:r>
              <a:rPr lang="en-US" sz="2000" dirty="0">
                <a:hlinkClick r:id="rId5"/>
              </a:rPr>
              <a:t>https://manage.windowsazure.com</a:t>
            </a:r>
            <a:endParaRPr lang="en-US" sz="2000" dirty="0"/>
          </a:p>
          <a:p>
            <a:r>
              <a:rPr lang="en-US" sz="2000" dirty="0"/>
              <a:t>MAG Azure Management:  </a:t>
            </a:r>
            <a:r>
              <a:rPr lang="en-US" sz="2000" dirty="0">
                <a:hlinkClick r:id="rId6"/>
              </a:rPr>
              <a:t>https://manage.windowsazure.us</a:t>
            </a:r>
            <a:endParaRPr lang="en-US" sz="2000" dirty="0"/>
          </a:p>
          <a:p>
            <a:r>
              <a:rPr lang="en-US" sz="2000" dirty="0"/>
              <a:t>MAC Support:  </a:t>
            </a:r>
            <a:r>
              <a:rPr lang="en-US" sz="2000" dirty="0">
                <a:hlinkClick r:id="rId7"/>
              </a:rPr>
              <a:t>http://aka.ms/AzureEntSupport</a:t>
            </a:r>
            <a:endParaRPr lang="en-US" sz="2000" dirty="0"/>
          </a:p>
          <a:p>
            <a:r>
              <a:rPr lang="en-US" sz="2000" dirty="0"/>
              <a:t>MAG Support: </a:t>
            </a:r>
            <a:r>
              <a:rPr lang="en-US" sz="2000" u="sng" dirty="0">
                <a:hlinkClick r:id="rId8"/>
              </a:rPr>
              <a:t>http://aka.ms/azuregovsupport</a:t>
            </a:r>
            <a:endParaRPr lang="en-US" sz="2000" u="sng" dirty="0"/>
          </a:p>
          <a:p>
            <a:r>
              <a:rPr lang="en-US" sz="2000" dirty="0"/>
              <a:t>Office Portal:  </a:t>
            </a:r>
            <a:r>
              <a:rPr lang="en-US" sz="2000" dirty="0">
                <a:hlinkClick r:id="rId9"/>
              </a:rPr>
              <a:t>https://portal.office.com</a:t>
            </a:r>
            <a:endParaRPr lang="en-US" sz="2000" dirty="0"/>
          </a:p>
          <a:p>
            <a:r>
              <a:rPr lang="en-US" sz="2000" dirty="0">
                <a:hlinkClick r:id="rId10"/>
              </a:rPr>
              <a:t>Azure Government Documentation</a:t>
            </a:r>
            <a:endParaRPr lang="en-US" sz="2000" dirty="0"/>
          </a:p>
          <a:p>
            <a:r>
              <a:rPr lang="en-US" sz="2000" dirty="0"/>
              <a:t>Managing Azure Subscriptions with PowerShell </a:t>
            </a:r>
            <a:r>
              <a:rPr lang="en-US" sz="2000" dirty="0">
                <a:hlinkClick r:id="rId11"/>
              </a:rPr>
              <a:t>here</a:t>
            </a:r>
            <a:r>
              <a:rPr lang="en-US" sz="2000" dirty="0"/>
              <a:t> has some additional discussion</a:t>
            </a:r>
          </a:p>
          <a:p>
            <a:r>
              <a:rPr lang="en-US" sz="2000" dirty="0"/>
              <a:t>Getting Started with Azure PowerShell for Azure Government blog </a:t>
            </a:r>
            <a:r>
              <a:rPr lang="en-US" sz="2000" dirty="0">
                <a:hlinkClick r:id="rId12"/>
              </a:rPr>
              <a:t>here</a:t>
            </a:r>
            <a:r>
              <a:rPr lang="en-US" sz="2000" dirty="0"/>
              <a:t>. </a:t>
            </a:r>
          </a:p>
          <a:p>
            <a:r>
              <a:rPr lang="en-US" sz="2000" dirty="0"/>
              <a:t>Review of the Azure Portal </a:t>
            </a:r>
            <a:r>
              <a:rPr lang="en-US" sz="2000" dirty="0">
                <a:hlinkClick r:id="rId13"/>
              </a:rPr>
              <a:t>here</a:t>
            </a:r>
            <a:r>
              <a:rPr lang="en-US" sz="2000" dirty="0"/>
              <a:t>.</a:t>
            </a:r>
          </a:p>
          <a:p>
            <a:endParaRPr lang="en-US" dirty="0"/>
          </a:p>
        </p:txBody>
      </p:sp>
      <p:sp>
        <p:nvSpPr>
          <p:cNvPr id="3" name="Title 2"/>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305881275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Visual Studio and PowerShell ISE</a:t>
            </a:r>
          </a:p>
          <a:p>
            <a:r>
              <a:rPr lang="en-US" dirty="0"/>
              <a:t>Security Keys, Published Settings File</a:t>
            </a:r>
          </a:p>
          <a:p>
            <a:r>
              <a:rPr lang="en-US" dirty="0"/>
              <a:t>Portal Role Management</a:t>
            </a:r>
          </a:p>
          <a:p>
            <a:r>
              <a:rPr lang="en-US" dirty="0"/>
              <a:t>Azure Resource Management (ARM)</a:t>
            </a:r>
          </a:p>
        </p:txBody>
      </p:sp>
      <p:sp>
        <p:nvSpPr>
          <p:cNvPr id="3" name="Title 2"/>
          <p:cNvSpPr>
            <a:spLocks noGrp="1"/>
          </p:cNvSpPr>
          <p:nvPr>
            <p:ph type="title"/>
          </p:nvPr>
        </p:nvSpPr>
        <p:spPr/>
        <p:txBody>
          <a:bodyPr/>
          <a:lstStyle/>
          <a:p>
            <a:r>
              <a:rPr lang="en-US" dirty="0"/>
              <a:t>Portal, PowerShell, CLI, and JSON</a:t>
            </a:r>
          </a:p>
        </p:txBody>
      </p:sp>
    </p:spTree>
    <p:extLst>
      <p:ext uri="{BB962C8B-B14F-4D97-AF65-F5344CB8AC3E}">
        <p14:creationId xmlns:p14="http://schemas.microsoft.com/office/powerpoint/2010/main" val="108441655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Portal</a:t>
            </a:r>
          </a:p>
        </p:txBody>
      </p:sp>
      <p:sp>
        <p:nvSpPr>
          <p:cNvPr id="4" name="Text Placeholder 3"/>
          <p:cNvSpPr>
            <a:spLocks noGrp="1"/>
          </p:cNvSpPr>
          <p:nvPr>
            <p:ph type="body" sz="quarter" idx="10"/>
          </p:nvPr>
        </p:nvSpPr>
        <p:spPr>
          <a:xfrm>
            <a:off x="274638" y="1212850"/>
            <a:ext cx="6400799" cy="3970318"/>
          </a:xfrm>
        </p:spPr>
        <p:txBody>
          <a:bodyPr/>
          <a:lstStyle/>
          <a:p>
            <a:pPr marL="342900" indent="-342900">
              <a:buFont typeface="Arial" panose="020B0604020202020204" pitchFamily="34" charset="0"/>
              <a:buChar char="•"/>
            </a:pPr>
            <a:r>
              <a:rPr lang="en-US" sz="2000" dirty="0"/>
              <a:t>Use the answers provided in the Department worksheet in the AzureFoundation Spreadsheet (AFS) to setup the Enterprise Enrollment.</a:t>
            </a:r>
          </a:p>
          <a:p>
            <a:pPr marL="342900" indent="-342900">
              <a:buFont typeface="Arial" panose="020B0604020202020204" pitchFamily="34" charset="0"/>
              <a:buChar char="•"/>
            </a:pPr>
            <a:r>
              <a:rPr lang="en-US" sz="2000" dirty="0"/>
              <a:t>Leverage the “Notes” worksheet in the AFS for step by step guidance.</a:t>
            </a:r>
          </a:p>
          <a:p>
            <a:pPr marL="342900" indent="-342900">
              <a:buFont typeface="Arial" panose="020B0604020202020204" pitchFamily="34" charset="0"/>
              <a:buChar char="•"/>
            </a:pPr>
            <a:r>
              <a:rPr lang="en-US" sz="2000" dirty="0"/>
              <a:t>Make “Service” users for Department and Account Administrator roles, it seems losing passwords or organizational change as users move to new roles causes unexpected delays.</a:t>
            </a:r>
          </a:p>
          <a:p>
            <a:pPr marL="342900" indent="-342900">
              <a:buFont typeface="Arial" panose="020B0604020202020204" pitchFamily="34" charset="0"/>
              <a:buChar char="•"/>
            </a:pPr>
            <a:r>
              <a:rPr lang="en-US" sz="2000" dirty="0"/>
              <a:t>Global Administrators in the Azure Active Directory is very powerful, consider they can reset anyone’s password and impersonate that person, including the Enterprise Administrators.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r="31278"/>
          <a:stretch/>
        </p:blipFill>
        <p:spPr>
          <a:xfrm>
            <a:off x="6751637" y="906462"/>
            <a:ext cx="5412566" cy="5246654"/>
          </a:xfrm>
          <a:prstGeom prst="rect">
            <a:avLst/>
          </a:prstGeom>
        </p:spPr>
      </p:pic>
    </p:spTree>
    <p:extLst>
      <p:ext uri="{BB962C8B-B14F-4D97-AF65-F5344CB8AC3E}">
        <p14:creationId xmlns:p14="http://schemas.microsoft.com/office/powerpoint/2010/main" val="405219000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Portal</a:t>
            </a:r>
          </a:p>
        </p:txBody>
      </p:sp>
      <p:sp>
        <p:nvSpPr>
          <p:cNvPr id="3" name="Text Placeholder 2"/>
          <p:cNvSpPr>
            <a:spLocks noGrp="1"/>
          </p:cNvSpPr>
          <p:nvPr>
            <p:ph type="body" sz="quarter" idx="10"/>
          </p:nvPr>
        </p:nvSpPr>
        <p:spPr>
          <a:xfrm>
            <a:off x="274638" y="1212850"/>
            <a:ext cx="5867399" cy="3077766"/>
          </a:xfrm>
        </p:spPr>
        <p:txBody>
          <a:bodyPr/>
          <a:lstStyle/>
          <a:p>
            <a:pPr marL="342900" indent="-342900">
              <a:buFont typeface="Arial" panose="020B0604020202020204" pitchFamily="34" charset="0"/>
              <a:buChar char="•"/>
            </a:pPr>
            <a:r>
              <a:rPr lang="en-US" sz="2000" dirty="0"/>
              <a:t>This is where subscriptions are made and renamed to align to the Azure Foundation pattern.</a:t>
            </a:r>
          </a:p>
          <a:p>
            <a:pPr marL="342900" indent="-342900">
              <a:buFont typeface="Arial" panose="020B0604020202020204" pitchFamily="34" charset="0"/>
              <a:buChar char="•"/>
            </a:pPr>
            <a:r>
              <a:rPr lang="en-US" sz="2000" dirty="0"/>
              <a:t>Every subscription name should be unique, use the naming convention agreed to in the spreadsheet.</a:t>
            </a:r>
          </a:p>
          <a:p>
            <a:pPr marL="342900" indent="-342900">
              <a:buFont typeface="Arial" panose="020B0604020202020204" pitchFamily="34" charset="0"/>
              <a:buChar char="•"/>
            </a:pPr>
            <a:r>
              <a:rPr lang="en-US" sz="2000" dirty="0"/>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9681"/>
          <a:stretch/>
        </p:blipFill>
        <p:spPr>
          <a:xfrm>
            <a:off x="6370637" y="1211536"/>
            <a:ext cx="5879584" cy="4876525"/>
          </a:xfrm>
          <a:prstGeom prst="rect">
            <a:avLst/>
          </a:pr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and Resource Portal</a:t>
            </a:r>
          </a:p>
        </p:txBody>
      </p:sp>
      <p:sp>
        <p:nvSpPr>
          <p:cNvPr id="3" name="Text Placeholder 2"/>
          <p:cNvSpPr>
            <a:spLocks noGrp="1"/>
          </p:cNvSpPr>
          <p:nvPr>
            <p:ph type="body" sz="quarter" idx="10"/>
          </p:nvPr>
        </p:nvSpPr>
        <p:spPr>
          <a:xfrm>
            <a:off x="274638" y="1212850"/>
            <a:ext cx="5181599" cy="3970318"/>
          </a:xfrm>
        </p:spPr>
        <p:txBody>
          <a:bodyPr/>
          <a:lstStyle/>
          <a:p>
            <a:pPr marL="342900" indent="-342900">
              <a:buFont typeface="Arial" panose="020B0604020202020204" pitchFamily="34" charset="0"/>
              <a:buChar char="•"/>
            </a:pPr>
            <a:r>
              <a:rPr lang="en-US" sz="2000" dirty="0"/>
              <a:t>This is the subscription.  The subscription is where workload is deployed in Azure.  </a:t>
            </a:r>
          </a:p>
          <a:p>
            <a:pPr marL="342900" indent="-342900">
              <a:buFont typeface="Arial" panose="020B0604020202020204" pitchFamily="34" charset="0"/>
              <a:buChar char="•"/>
            </a:pPr>
            <a:r>
              <a:rPr lang="en-US" sz="2000" dirty="0"/>
              <a:t>Set up the Co-Administrator for each Subscription, assign the partner at a minimum.</a:t>
            </a:r>
          </a:p>
          <a:p>
            <a:pPr marL="342900" indent="-342900">
              <a:buFont typeface="Arial" panose="020B0604020202020204" pitchFamily="34" charset="0"/>
              <a:buChar char="•"/>
            </a:pPr>
            <a:r>
              <a:rPr lang="en-US" sz="2000" dirty="0"/>
              <a:t>Security disclaimer, anyone who is a Co-Admin in the classic portal can download certificates and make changes to subscription even after they lose Co-Admin access.  Change the keys as Partners and employees change roles.</a:t>
            </a:r>
          </a:p>
          <a:p>
            <a:pPr marL="342900" indent="-342900">
              <a:buFont typeface="Arial" panose="020B0604020202020204" pitchFamily="34" charset="0"/>
              <a:buChar char="•"/>
            </a:pPr>
            <a:r>
              <a:rPr lang="en-US" sz="2000" dirty="0"/>
              <a:t>Role Based Access Control is available in the Azure Resource Model.</a:t>
            </a:r>
          </a:p>
        </p:txBody>
      </p:sp>
      <p:pic>
        <p:nvPicPr>
          <p:cNvPr id="6" name="Picture 5"/>
          <p:cNvPicPr>
            <a:picLocks noChangeAspect="1"/>
          </p:cNvPicPr>
          <p:nvPr/>
        </p:nvPicPr>
        <p:blipFill>
          <a:blip r:embed="rId2"/>
          <a:stretch>
            <a:fillRect/>
          </a:stretch>
        </p:blipFill>
        <p:spPr>
          <a:xfrm>
            <a:off x="6065837" y="1287462"/>
            <a:ext cx="5957192" cy="3968406"/>
          </a:xfrm>
          <a:prstGeom prst="rect">
            <a:avLst/>
          </a:prstGeom>
        </p:spPr>
      </p:pic>
    </p:spTree>
    <p:extLst>
      <p:ext uri="{BB962C8B-B14F-4D97-AF65-F5344CB8AC3E}">
        <p14:creationId xmlns:p14="http://schemas.microsoft.com/office/powerpoint/2010/main" val="54725240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Explorer	</a:t>
            </a:r>
          </a:p>
        </p:txBody>
      </p:sp>
      <p:sp>
        <p:nvSpPr>
          <p:cNvPr id="3" name="Text Placeholder 2"/>
          <p:cNvSpPr>
            <a:spLocks noGrp="1"/>
          </p:cNvSpPr>
          <p:nvPr>
            <p:ph type="body" sz="quarter" idx="10"/>
          </p:nvPr>
        </p:nvSpPr>
        <p:spPr>
          <a:xfrm>
            <a:off x="274638" y="1212850"/>
            <a:ext cx="11887200" cy="1846659"/>
          </a:xfrm>
        </p:spPr>
        <p:txBody>
          <a:bodyPr/>
          <a:lstStyle/>
          <a:p>
            <a:r>
              <a:rPr lang="en-US" u="sng" dirty="0">
                <a:hlinkClick r:id="rId2"/>
              </a:rPr>
              <a:t>https://blogs.msdn.microsoft.com/azuregov/2016/09/20/how-to-use-storage-explorer-with-microsoft-azure-for-government/</a:t>
            </a:r>
            <a:endParaRPr lang="en-US" dirty="0"/>
          </a:p>
        </p:txBody>
      </p:sp>
    </p:spTree>
    <p:extLst>
      <p:ext uri="{BB962C8B-B14F-4D97-AF65-F5344CB8AC3E}">
        <p14:creationId xmlns:p14="http://schemas.microsoft.com/office/powerpoint/2010/main" val="41260700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Access</a:t>
            </a:r>
          </a:p>
        </p:txBody>
      </p:sp>
      <p:sp>
        <p:nvSpPr>
          <p:cNvPr id="3" name="Text Placeholder 2"/>
          <p:cNvSpPr>
            <a:spLocks noGrp="1"/>
          </p:cNvSpPr>
          <p:nvPr>
            <p:ph type="body" sz="quarter" idx="10"/>
          </p:nvPr>
        </p:nvSpPr>
        <p:spPr>
          <a:xfrm>
            <a:off x="274638" y="1212850"/>
            <a:ext cx="6476999" cy="2369880"/>
          </a:xfrm>
        </p:spPr>
        <p:txBody>
          <a:bodyPr/>
          <a:lstStyle/>
          <a:p>
            <a:pPr marL="342900" indent="-342900">
              <a:buFont typeface="Arial" panose="020B0604020202020204" pitchFamily="34" charset="0"/>
              <a:buChar char="•"/>
            </a:pPr>
            <a:r>
              <a:rPr lang="en-US" sz="2000" dirty="0"/>
              <a:t>Most of the patterns are configured with PowerShell.</a:t>
            </a:r>
          </a:p>
          <a:p>
            <a:pPr marL="342900" indent="-342900">
              <a:buFont typeface="Arial" panose="020B0604020202020204" pitchFamily="34" charset="0"/>
              <a:buChar char="•"/>
            </a:pPr>
            <a:r>
              <a:rPr lang="en-US" sz="2000" dirty="0"/>
              <a:t>The Azure Virtual Network PowerShell and XML</a:t>
            </a:r>
          </a:p>
          <a:p>
            <a:pPr marL="342900" indent="-342900">
              <a:buFont typeface="Arial" panose="020B0604020202020204" pitchFamily="34" charset="0"/>
              <a:buChar char="•"/>
            </a:pPr>
            <a:r>
              <a:rPr lang="en-US" sz="2000" dirty="0"/>
              <a:t>The Azure Network Security Group defaults for each VNET.  Make it so the DMZ is the only subnet where workload can be accessed from the Internet.</a:t>
            </a:r>
          </a:p>
          <a:p>
            <a:pPr marL="342900" indent="-342900">
              <a:buFont typeface="Arial" panose="020B0604020202020204" pitchFamily="34" charset="0"/>
              <a:buChar char="•"/>
            </a:pPr>
            <a:r>
              <a:rPr lang="en-US" sz="2000" dirty="0"/>
              <a:t>The Identity Pattern PowerShell</a:t>
            </a:r>
          </a:p>
          <a:p>
            <a:pPr marL="342900" indent="-342900">
              <a:buFont typeface="Arial" panose="020B0604020202020204" pitchFamily="34" charset="0"/>
              <a:buChar char="•"/>
            </a:pPr>
            <a:r>
              <a:rPr lang="en-US" sz="2000" dirty="0"/>
              <a:t>ARM is where we want to go!</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8384"/>
          <a:stretch/>
        </p:blipFill>
        <p:spPr>
          <a:xfrm>
            <a:off x="6599237" y="1058862"/>
            <a:ext cx="5601537" cy="4572000"/>
          </a:xfrm>
          <a:prstGeom prst="rect">
            <a:avLst/>
          </a:prstGeom>
        </p:spPr>
      </p:pic>
    </p:spTree>
    <p:extLst>
      <p:ext uri="{BB962C8B-B14F-4D97-AF65-F5344CB8AC3E}">
        <p14:creationId xmlns:p14="http://schemas.microsoft.com/office/powerpoint/2010/main" val="38140913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2246769"/>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PowerShell/ARM templates managed in Visual Studio Team Services </a:t>
            </a:r>
          </a:p>
          <a:p>
            <a:pPr marL="342900" indent="-342900">
              <a:buFont typeface="Arial" panose="020B0604020202020204" pitchFamily="34" charset="0"/>
              <a:buChar char="•"/>
            </a:pPr>
            <a:r>
              <a:rPr lang="en-US" sz="2000" dirty="0"/>
              <a:t>More Workloads, added to the AzureFoundation Library.  These workloads can be found in the ARM/VM folder</a:t>
            </a:r>
          </a:p>
        </p:txBody>
      </p:sp>
      <p:pic>
        <p:nvPicPr>
          <p:cNvPr id="4" name="Picture 3"/>
          <p:cNvPicPr>
            <a:picLocks noChangeAspect="1"/>
          </p:cNvPicPr>
          <p:nvPr/>
        </p:nvPicPr>
        <p:blipFill>
          <a:blip r:embed="rId2"/>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Box 2"/>
          <p:cNvSpPr txBox="1"/>
          <p:nvPr/>
        </p:nvSpPr>
        <p:spPr>
          <a:xfrm>
            <a:off x="503237" y="1058862"/>
            <a:ext cx="6934200" cy="5016758"/>
          </a:xfrm>
          <a:prstGeom prst="rect">
            <a:avLst/>
          </a:prstGeom>
        </p:spPr>
        <p:txBody>
          <a:bodyPr wrap="square">
            <a:spAutoFit/>
          </a:bodyPr>
          <a:lstStyle>
            <a:defPPr>
              <a:defRPr lang="en-US"/>
            </a:defPPr>
            <a:lvl1pPr marL="285750" indent="-285750">
              <a:buFont typeface="Arial" panose="020B0604020202020204" pitchFamily="34" charset="0"/>
              <a:buChar char="•"/>
              <a:defRPr sz="2000">
                <a:gradFill>
                  <a:gsLst>
                    <a:gs pos="1250">
                      <a:schemeClr val="tx2"/>
                    </a:gs>
                    <a:gs pos="99000">
                      <a:schemeClr val="tx2"/>
                    </a:gs>
                  </a:gsLst>
                  <a:lin ang="5400000" scaled="0"/>
                </a:gradFill>
              </a:defRPr>
            </a:lvl1pPr>
            <a:lvl2pPr marL="752121" lvl="1" indent="-285750">
              <a:buFont typeface="Arial" panose="020B0604020202020204" pitchFamily="34" charset="0"/>
              <a:buChar char="•"/>
              <a:defRPr sz="2000">
                <a:gradFill>
                  <a:gsLst>
                    <a:gs pos="1250">
                      <a:schemeClr val="tx2"/>
                    </a:gs>
                    <a:gs pos="99000">
                      <a:schemeClr val="tx2"/>
                    </a:gs>
                  </a:gsLst>
                  <a:lin ang="5400000" scaled="0"/>
                </a:gradFill>
              </a:defRPr>
            </a:lvl2pPr>
          </a:lstStyle>
          <a:p>
            <a:r>
              <a:rPr lang="en-US" dirty="0"/>
              <a:t>New cloud enrollments often don’t get utilized because the Welcome Letter goes to the contract administrator and not the technical and business stakeholders</a:t>
            </a:r>
          </a:p>
          <a:p>
            <a:r>
              <a:rPr lang="en-US" dirty="0"/>
              <a:t>Financial and technical stakeholders often change, causing long delays if Azure enterprise roles are assigned to individuals.</a:t>
            </a:r>
          </a:p>
          <a:p>
            <a:r>
              <a:rPr lang="en-US" dirty="0"/>
              <a:t>Single Sign-on is a value customers would like, yet is often perceived as being too difficult to implement.</a:t>
            </a:r>
          </a:p>
          <a:p>
            <a:r>
              <a:rPr lang="en-US" dirty="0"/>
              <a:t>The cloud is secure, when role based access control, data classification and network security is incorporated.</a:t>
            </a:r>
          </a:p>
          <a:p>
            <a:r>
              <a:rPr lang="en-US" dirty="0"/>
              <a:t>Enabled staff can deploy workloads securely with a culture of continuous learning.</a:t>
            </a:r>
          </a:p>
          <a:p>
            <a:r>
              <a:rPr lang="en-US" dirty="0"/>
              <a:t>Hybrid integration of cloud resources, identity, operations, network and security with on premise systems is a great differentiator of Azure to other clouds</a:t>
            </a:r>
          </a:p>
          <a:p>
            <a:r>
              <a:rPr lang="en-US" dirty="0"/>
              <a:t>Partner consulting assistance is widely available.</a:t>
            </a:r>
          </a:p>
        </p:txBody>
      </p:sp>
      <p:pic>
        <p:nvPicPr>
          <p:cNvPr id="4" name="Picture 3"/>
          <p:cNvPicPr>
            <a:picLocks noChangeAspect="1"/>
          </p:cNvPicPr>
          <p:nvPr/>
        </p:nvPicPr>
        <p:blipFill rotWithShape="1">
          <a:blip r:embed="rId2"/>
          <a:srcRect l="8152" r="18449"/>
          <a:stretch/>
        </p:blipFill>
        <p:spPr>
          <a:xfrm>
            <a:off x="7361236" y="1363662"/>
            <a:ext cx="4802967" cy="4361063"/>
          </a:xfrm>
          <a:prstGeom prst="rect">
            <a:avLst/>
          </a:prstGeom>
        </p:spPr>
      </p:pic>
    </p:spTree>
    <p:extLst>
      <p:ext uri="{BB962C8B-B14F-4D97-AF65-F5344CB8AC3E}">
        <p14:creationId xmlns:p14="http://schemas.microsoft.com/office/powerpoint/2010/main" val="220279460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11887200" cy="2154436"/>
          </a:xfrm>
        </p:spPr>
        <p:txBody>
          <a:bodyPr/>
          <a:lstStyle/>
          <a:p>
            <a:pPr marL="571500" indent="-571500">
              <a:buFont typeface="Arial" panose="020B0604020202020204" pitchFamily="34" charset="0"/>
              <a:buChar char="•"/>
            </a:pPr>
            <a:r>
              <a:rPr lang="en-US" sz="2000" b="1" dirty="0">
                <a:latin typeface="+mn-lt"/>
              </a:rPr>
              <a:t>Information System Security Manager (ISSM)</a:t>
            </a:r>
            <a:endParaRPr lang="en-US" sz="2000" dirty="0">
              <a:latin typeface="+mn-lt"/>
            </a:endParaRPr>
          </a:p>
          <a:p>
            <a:pPr marL="571500" indent="-571500">
              <a:buFont typeface="Arial" panose="020B0604020202020204" pitchFamily="34" charset="0"/>
              <a:buChar char="•"/>
            </a:pPr>
            <a:r>
              <a:rPr lang="en-US" sz="2000" b="1" dirty="0">
                <a:latin typeface="+mn-lt"/>
              </a:rPr>
              <a:t>Agency assessors</a:t>
            </a:r>
            <a:endParaRPr lang="en-US" sz="2000" dirty="0">
              <a:latin typeface="+mn-lt"/>
            </a:endParaRPr>
          </a:p>
          <a:p>
            <a:pPr marL="571500" indent="-571500">
              <a:buFont typeface="Arial" panose="020B0604020202020204" pitchFamily="34" charset="0"/>
              <a:buChar char="•"/>
            </a:pPr>
            <a:r>
              <a:rPr lang="en-US" sz="2000" b="1" dirty="0">
                <a:latin typeface="+mn-lt"/>
              </a:rPr>
              <a:t>Operations/Implementation Team</a:t>
            </a:r>
            <a:endParaRPr lang="en-US" sz="2000" dirty="0">
              <a:latin typeface="+mn-lt"/>
            </a:endParaRPr>
          </a:p>
          <a:p>
            <a:pPr marL="571500" indent="-571500">
              <a:buFont typeface="Arial" panose="020B0604020202020204" pitchFamily="34" charset="0"/>
              <a:buChar char="•"/>
            </a:pPr>
            <a:r>
              <a:rPr lang="en-US" sz="2000" b="1" dirty="0">
                <a:latin typeface="+mn-lt"/>
              </a:rPr>
              <a:t>Authorizing Official</a:t>
            </a:r>
            <a:endParaRPr lang="en-US" sz="2000" dirty="0">
              <a:latin typeface="+mn-lt"/>
            </a:endParaRPr>
          </a:p>
          <a:p>
            <a:pPr marL="571500" indent="-571500">
              <a:buFont typeface="Arial" panose="020B0604020202020204" pitchFamily="34" charset="0"/>
              <a:buChar char="•"/>
            </a:pPr>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2"/>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spTree>
    <p:extLst>
      <p:ext uri="{BB962C8B-B14F-4D97-AF65-F5344CB8AC3E}">
        <p14:creationId xmlns:p14="http://schemas.microsoft.com/office/powerpoint/2010/main" val="297838556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2"/>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Proposition</a:t>
            </a:r>
          </a:p>
        </p:txBody>
      </p:sp>
      <p:sp>
        <p:nvSpPr>
          <p:cNvPr id="4" name="Rectangle 3"/>
          <p:cNvSpPr/>
          <p:nvPr/>
        </p:nvSpPr>
        <p:spPr>
          <a:xfrm>
            <a:off x="427037" y="1211262"/>
            <a:ext cx="7086600" cy="5324535"/>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Target new Office 365 customers with single sign-on as a great first workload for Azure.</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Train partner community on how to deploy a consistent configuration of Azure: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Financial accounting structure to enable bill-back and show-back by creating departments and accounts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Separation of duties between workloads (Pre-Prod, Prod, High Business Impact, storage)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Enable hybrid network and identity for the enterprise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Baseline security of Azure with default network security groups, role based access control.</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Establish metadata and naming conventions for a best of breed greenfield datacenter</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Partner relationship established to deploy foundation in 2 weeks or less for Secure Single Sign-on for O365 Identity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Other workloads ready:  SharePoint and HA SQL Server Farm</a:t>
            </a:r>
          </a:p>
        </p:txBody>
      </p:sp>
      <p:pic>
        <p:nvPicPr>
          <p:cNvPr id="5" name="Picture 4"/>
          <p:cNvPicPr>
            <a:picLocks noChangeAspect="1"/>
          </p:cNvPicPr>
          <p:nvPr/>
        </p:nvPicPr>
        <p:blipFill rotWithShape="1">
          <a:blip r:embed="rId2"/>
          <a:srcRect r="5163"/>
          <a:stretch/>
        </p:blipFill>
        <p:spPr>
          <a:xfrm>
            <a:off x="6904037" y="1744662"/>
            <a:ext cx="5410200" cy="3809524"/>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3447098"/>
          </a:xfrm>
        </p:spPr>
        <p:txBody>
          <a:bodyPr/>
          <a:lstStyle/>
          <a:p>
            <a:r>
              <a:rPr lang="en-US" dirty="0">
                <a:hlinkClick r:id="rId2"/>
              </a:rPr>
              <a:t>Total Cost of Ownership Tool</a:t>
            </a:r>
            <a:endParaRPr lang="en-US" dirty="0"/>
          </a:p>
          <a:p>
            <a:r>
              <a:rPr lang="en-US" dirty="0">
                <a:hlinkClick r:id="rId3"/>
              </a:rPr>
              <a:t>Partner Investment Engine (PIE) </a:t>
            </a:r>
            <a:endParaRPr lang="en-US" dirty="0"/>
          </a:p>
          <a:p>
            <a:r>
              <a:rPr lang="en-US" dirty="0">
                <a:hlinkClick r:id="rId4"/>
              </a:rPr>
              <a:t>Yammer Group for Partners</a:t>
            </a:r>
            <a:endParaRPr lang="en-US" dirty="0"/>
          </a:p>
          <a:p>
            <a:r>
              <a:rPr lang="en-US" dirty="0">
                <a:hlinkClick r:id="rId5"/>
              </a:rPr>
              <a:t>Find available tenant names</a:t>
            </a:r>
            <a:endParaRPr lang="en-US" dirty="0"/>
          </a:p>
          <a:p>
            <a:r>
              <a:rPr lang="en-US" dirty="0"/>
              <a:t>Azure Foundation Pattern</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Clouds Are Created Equal</a:t>
            </a:r>
          </a:p>
        </p:txBody>
      </p:sp>
      <p:sp>
        <p:nvSpPr>
          <p:cNvPr id="3" name="Rectangle 2"/>
          <p:cNvSpPr/>
          <p:nvPr/>
        </p:nvSpPr>
        <p:spPr>
          <a:xfrm>
            <a:off x="427037" y="1211262"/>
            <a:ext cx="7848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Azure is the most secure cloud in the industry. </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Customer responsibility is clear, and the Azure Foundation gives enterprise a jump start that will meet compliance requirements.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IRS 1075</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FEDRAMP</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CJIS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CES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Privacy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The constructs required for meeting highly regulated data are all available in the Azure Foundation.</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Based off of best practices established over the last 20 years of data center designs.  </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Blueprint</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Government Blueprint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Optional Azure Threat Analytics and Azure Threat Protection workloads to enable the next level of compliance.</a:t>
            </a:r>
          </a:p>
        </p:txBody>
      </p:sp>
      <p:pic>
        <p:nvPicPr>
          <p:cNvPr id="4" name="Picture 3"/>
          <p:cNvPicPr>
            <a:picLocks noChangeAspect="1"/>
          </p:cNvPicPr>
          <p:nvPr/>
        </p:nvPicPr>
        <p:blipFill>
          <a:blip r:embed="rId2"/>
          <a:stretch>
            <a:fillRect/>
          </a:stretch>
        </p:blipFill>
        <p:spPr>
          <a:xfrm>
            <a:off x="8961437" y="2735262"/>
            <a:ext cx="2667000" cy="1828800"/>
          </a:xfrm>
          <a:prstGeom prst="rect">
            <a:avLst/>
          </a:prstGeom>
        </p:spPr>
      </p:pic>
      <p:sp>
        <p:nvSpPr>
          <p:cNvPr id="5" name="TextBox 4"/>
          <p:cNvSpPr txBox="1"/>
          <p:nvPr/>
        </p:nvSpPr>
        <p:spPr>
          <a:xfrm>
            <a:off x="8011596" y="1820862"/>
            <a:ext cx="4421966"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Azure Foundation</a:t>
            </a:r>
          </a:p>
        </p:txBody>
      </p:sp>
      <p:sp>
        <p:nvSpPr>
          <p:cNvPr id="6" name="TextBox 5"/>
          <p:cNvSpPr txBox="1"/>
          <p:nvPr/>
        </p:nvSpPr>
        <p:spPr>
          <a:xfrm>
            <a:off x="9266237" y="4868862"/>
            <a:ext cx="2249083"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Success</a:t>
            </a:r>
          </a:p>
        </p:txBody>
      </p:sp>
    </p:spTree>
    <p:extLst>
      <p:ext uri="{BB962C8B-B14F-4D97-AF65-F5344CB8AC3E}">
        <p14:creationId xmlns:p14="http://schemas.microsoft.com/office/powerpoint/2010/main" val="5079741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705599" cy="4475071"/>
          </a:xfrm>
        </p:spPr>
        <p:txBody>
          <a:bodyPr/>
          <a:lstStyle/>
          <a:p>
            <a:r>
              <a:rPr lang="en-US" sz="2000" dirty="0">
                <a:latin typeface="+mn-lt"/>
              </a:rPr>
              <a:t>An Azure Enrollment with Enterprise Administrator access</a:t>
            </a:r>
          </a:p>
          <a:p>
            <a:r>
              <a:rPr lang="en-US" sz="2000" dirty="0">
                <a:latin typeface="+mn-lt"/>
              </a:rPr>
              <a:t>A Class B (/16) IP space per Department.</a:t>
            </a:r>
          </a:p>
          <a:p>
            <a:r>
              <a:rPr lang="en-US" sz="2000" dirty="0">
                <a:latin typeface="+mn-lt"/>
              </a:rPr>
              <a:t>Two Account Administrator service account assigned to each Department.</a:t>
            </a:r>
          </a:p>
          <a:p>
            <a:r>
              <a:rPr lang="en-US" sz="2000" dirty="0">
                <a:latin typeface="+mn-lt"/>
              </a:rPr>
              <a:t>A </a:t>
            </a:r>
            <a:r>
              <a:rPr lang="en-US" sz="2000" dirty="0">
                <a:latin typeface="+mn-lt"/>
                <a:hlinkClick r:id="rId2"/>
              </a:rPr>
              <a:t>supported</a:t>
            </a:r>
            <a:r>
              <a:rPr lang="en-US" sz="2000" dirty="0">
                <a:latin typeface="+mn-lt"/>
              </a:rPr>
              <a:t> VPN device.</a:t>
            </a:r>
          </a:p>
          <a:p>
            <a:r>
              <a:rPr lang="en-US" sz="2000" dirty="0">
                <a:latin typeface="+mn-lt"/>
              </a:rPr>
              <a:t>A business and technical stakeholder to review configuration settings.</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 Foundation Pre Requisites</a:t>
            </a:r>
          </a:p>
        </p:txBody>
      </p:sp>
      <p:pic>
        <p:nvPicPr>
          <p:cNvPr id="5" name="Picture 4"/>
          <p:cNvPicPr>
            <a:picLocks noChangeAspect="1"/>
          </p:cNvPicPr>
          <p:nvPr/>
        </p:nvPicPr>
        <p:blipFill>
          <a:blip r:embed="rId3"/>
          <a:stretch>
            <a:fillRect/>
          </a:stretch>
        </p:blipFill>
        <p:spPr>
          <a:xfrm>
            <a:off x="8428037" y="2201862"/>
            <a:ext cx="2438400" cy="2438400"/>
          </a:xfrm>
          <a:prstGeom prst="rect">
            <a:avLst/>
          </a:prstGeom>
        </p:spPr>
      </p:pic>
    </p:spTree>
    <p:extLst>
      <p:ext uri="{BB962C8B-B14F-4D97-AF65-F5344CB8AC3E}">
        <p14:creationId xmlns:p14="http://schemas.microsoft.com/office/powerpoint/2010/main" val="4328968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Missteps</a:t>
            </a:r>
          </a:p>
        </p:txBody>
      </p:sp>
    </p:spTree>
    <p:extLst>
      <p:ext uri="{BB962C8B-B14F-4D97-AF65-F5344CB8AC3E}">
        <p14:creationId xmlns:p14="http://schemas.microsoft.com/office/powerpoint/2010/main" val="1141889574"/>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1_COLOR TEMPLATE">
  <a:themeElements>
    <a:clrScheme name="MSVID Green">
      <a:dk1>
        <a:srgbClr val="505050"/>
      </a:dk1>
      <a:lt1>
        <a:srgbClr val="FFFFFF"/>
      </a:lt1>
      <a:dk2>
        <a:srgbClr val="107C10"/>
      </a:dk2>
      <a:lt2>
        <a:srgbClr val="D5F7F6"/>
      </a:lt2>
      <a:accent1>
        <a:srgbClr val="004B1C"/>
      </a:accent1>
      <a:accent2>
        <a:srgbClr val="5C2D91"/>
      </a:accent2>
      <a:accent3>
        <a:srgbClr val="0078D7"/>
      </a:accent3>
      <a:accent4>
        <a:srgbClr val="B4009E"/>
      </a:accent4>
      <a:accent5>
        <a:srgbClr val="D83B01"/>
      </a:accent5>
      <a:accent6>
        <a:srgbClr val="32145A"/>
      </a:accent6>
      <a:hlink>
        <a:srgbClr val="D5F7F6"/>
      </a:hlink>
      <a:folHlink>
        <a:srgbClr val="D5F7F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73584D54-DFF8-4381-ADBD-118D7144C47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3.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8DBF57AF-D0DD-4DD1-AAB5-5D0E2DF9FBA5}">
  <ds:schemaRefs>
    <ds:schemaRef ds:uri="office.server.policy"/>
  </ds:schemaRefs>
</ds:datastoreItem>
</file>

<file path=customXml/itemProps3.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F990F116-B58F-4255-B05B-DA3808E0E5C6}">
  <ds:schemaRefs>
    <ds:schemaRef ds:uri="http://purl.org/dc/terms/"/>
    <ds:schemaRef ds:uri="c0a86418-2b64-471f-9481-49bf08eb0dd7"/>
    <ds:schemaRef ds:uri="http://schemas.microsoft.com/office/2006/documentManagement/types"/>
    <ds:schemaRef ds:uri="1f65bb1f-ea05-496a-8d40-636bcb76c6ea"/>
    <ds:schemaRef ds:uri="http://schemas.microsoft.com/sharepoint/v3"/>
    <ds:schemaRef ds:uri="http://www.w3.org/XML/1998/namespac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Brand_template_16-9_Business_MID-BLUE_2016_2</Template>
  <TotalTime>21115</TotalTime>
  <Words>5065</Words>
  <Application>Microsoft Office PowerPoint</Application>
  <PresentationFormat>Custom</PresentationFormat>
  <Paragraphs>561</Paragraphs>
  <Slides>63</Slides>
  <Notes>18</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63</vt:i4>
      </vt:variant>
    </vt:vector>
  </HeadingPairs>
  <TitlesOfParts>
    <vt:vector size="76" baseType="lpstr">
      <vt:lpstr>Arial</vt:lpstr>
      <vt:lpstr>Calibri</vt:lpstr>
      <vt:lpstr>Consolas</vt:lpstr>
      <vt:lpstr>Courier New</vt:lpstr>
      <vt:lpstr>Segoe Pro</vt:lpstr>
      <vt:lpstr>Segoe UI</vt:lpstr>
      <vt:lpstr>Segoe UI Light</vt:lpstr>
      <vt:lpstr>Segoe UI Semilight</vt:lpstr>
      <vt:lpstr>Times New Roman</vt:lpstr>
      <vt:lpstr>Wingdings</vt:lpstr>
      <vt:lpstr>WHITE TEMPLATE</vt:lpstr>
      <vt:lpstr>COLOR TEMPLATE</vt:lpstr>
      <vt:lpstr>1_COLOR TEMPLATE</vt:lpstr>
      <vt:lpstr>AzureFoundation</vt:lpstr>
      <vt:lpstr>Agenda</vt:lpstr>
      <vt:lpstr>PowerPoint Presentation</vt:lpstr>
      <vt:lpstr>PowerPoint Presentation</vt:lpstr>
      <vt:lpstr>Problem Statement</vt:lpstr>
      <vt:lpstr>Value Proposition</vt:lpstr>
      <vt:lpstr>Not All Clouds Are Created Equal</vt:lpstr>
      <vt:lpstr>Azure Foundation Pre Requisites</vt:lpstr>
      <vt:lpstr>Common Missteps</vt:lpstr>
      <vt:lpstr>Common Issues and Limitations</vt:lpstr>
      <vt:lpstr>Important Information about Account Owners</vt:lpstr>
      <vt:lpstr>Financial Reporting for Enterprise Enrollment</vt:lpstr>
      <vt:lpstr>The Azure Foundation Pattern</vt:lpstr>
      <vt:lpstr>Technology Used in AzureFoundation</vt:lpstr>
      <vt:lpstr>Resilient Identity </vt:lpstr>
      <vt:lpstr>Summary of Azure Services in AzureFoundation</vt:lpstr>
      <vt:lpstr>PowerPoint Presentation</vt:lpstr>
      <vt:lpstr>Enterprise Enrollment – Departments</vt:lpstr>
      <vt:lpstr>Pattern Overview Per Department</vt:lpstr>
      <vt:lpstr>Subscription VNET Integration</vt:lpstr>
      <vt:lpstr>Hybrid Network Integration</vt:lpstr>
      <vt:lpstr>Azure Built In Security</vt:lpstr>
      <vt:lpstr>Hybrid Networking</vt:lpstr>
      <vt:lpstr>Commercial and Government Cloud Integration</vt:lpstr>
      <vt:lpstr>Management of multiple Enrollments</vt:lpstr>
      <vt:lpstr>Commercial and Government</vt:lpstr>
      <vt:lpstr>Azure Active Directory Integration</vt:lpstr>
      <vt:lpstr>Configure AzureFoundation</vt:lpstr>
      <vt:lpstr>Metadata Interview</vt:lpstr>
      <vt:lpstr>Master Data for System Names</vt:lpstr>
      <vt:lpstr>Partners who will deploy the Patterns</vt:lpstr>
      <vt:lpstr>Introduction to the Spreadsheet</vt:lpstr>
      <vt:lpstr>Setup Notes</vt:lpstr>
      <vt:lpstr>VNET Design </vt:lpstr>
      <vt:lpstr>Server Build Sheets </vt:lpstr>
      <vt:lpstr>Implement the spreadsheet</vt:lpstr>
      <vt:lpstr>Get a partner!</vt:lpstr>
      <vt:lpstr>Storage Account</vt:lpstr>
      <vt:lpstr>Virtual Networks</vt:lpstr>
      <vt:lpstr>How to Access Azure</vt:lpstr>
      <vt:lpstr>Portals</vt:lpstr>
      <vt:lpstr>Portal, PowerShell, CLI, and JSON</vt:lpstr>
      <vt:lpstr>Enterprise Portal</vt:lpstr>
      <vt:lpstr>Account Portal</vt:lpstr>
      <vt:lpstr>Management and Resource Portal</vt:lpstr>
      <vt:lpstr>Azure Storage Explorer </vt:lpstr>
      <vt:lpstr>PowerShell Access</vt:lpstr>
      <vt:lpstr>Future Goals</vt:lpstr>
      <vt:lpstr>Operations</vt:lpstr>
      <vt:lpstr>Stakeholder Personas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Tools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WILL ST GERMAIN</dc:creator>
  <cp:keywords/>
  <dc:description>Template: Maryfj_x000d_
Formatting:_x000d_
Audience Type:</dc:description>
  <cp:lastModifiedBy>WILL ST GERMAIN</cp:lastModifiedBy>
  <cp:revision>62</cp:revision>
  <dcterms:created xsi:type="dcterms:W3CDTF">2016-11-09T01:21:01Z</dcterms:created>
  <dcterms:modified xsi:type="dcterms:W3CDTF">2017-05-25T19:03:37Z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0x0101000D2BAD2563FE2143841BCE7C674FABCC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